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9" r:id="rId5"/>
    <p:sldId id="264" r:id="rId6"/>
    <p:sldId id="261" r:id="rId7"/>
    <p:sldId id="266" r:id="rId8"/>
    <p:sldId id="267" r:id="rId9"/>
    <p:sldId id="262" r:id="rId10"/>
    <p:sldId id="268" r:id="rId1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32" d="100"/>
          <a:sy n="32" d="100"/>
        </p:scale>
        <p:origin x="-114" y="-10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AC5C66A-13EF-4D5C-8401-C69AEA933EC9}" type="datetimeFigureOut">
              <a:rPr lang="es-SV" smtClean="0"/>
              <a:pPr/>
              <a:t>25/10/2014</a:t>
            </a:fld>
            <a:endParaRPr lang="es-SV"/>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SV"/>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5E63680-DA04-41FC-A11C-5DA7688E425B}" type="slidenum">
              <a:rPr lang="es-SV" smtClean="0"/>
              <a:pPr/>
              <a:t>‹#›</a:t>
            </a:fld>
            <a:endParaRPr lang="es-SV"/>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8121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70855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42095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55788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4133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80774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293968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84916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64402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231368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36334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308787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19484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81249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353211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186352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C5C66A-13EF-4D5C-8401-C69AEA933EC9}" type="datetimeFigureOut">
              <a:rPr lang="es-SV" smtClean="0"/>
              <a:pPr/>
              <a:t>25/10/2014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378792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AC5C66A-13EF-4D5C-8401-C69AEA933EC9}" type="datetimeFigureOut">
              <a:rPr lang="es-SV" smtClean="0"/>
              <a:pPr/>
              <a:t>25/10/2014</a:t>
            </a:fld>
            <a:endParaRPr lang="es-SV"/>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SV"/>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5E63680-DA04-41FC-A11C-5DA7688E425B}" type="slidenum">
              <a:rPr lang="es-SV" smtClean="0"/>
              <a:pPr/>
              <a:t>‹#›</a:t>
            </a:fld>
            <a:endParaRPr lang="es-SV"/>
          </a:p>
        </p:txBody>
      </p:sp>
    </p:spTree>
    <p:extLst>
      <p:ext uri="{BB962C8B-B14F-4D97-AF65-F5344CB8AC3E}">
        <p14:creationId xmlns:p14="http://schemas.microsoft.com/office/powerpoint/2010/main" xmlns="" val="3236576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397082">
            <a:off x="351958" y="285128"/>
            <a:ext cx="10479158" cy="3778272"/>
          </a:xfrm>
          <a:prstGeom prst="rect">
            <a:avLst/>
          </a:prstGeom>
        </p:spPr>
      </p:pic>
      <p:sp>
        <p:nvSpPr>
          <p:cNvPr id="3" name="TextBox 2"/>
          <p:cNvSpPr txBox="1"/>
          <p:nvPr/>
        </p:nvSpPr>
        <p:spPr>
          <a:xfrm>
            <a:off x="2861187" y="4513005"/>
            <a:ext cx="5545394" cy="584775"/>
          </a:xfrm>
          <a:prstGeom prst="rect">
            <a:avLst/>
          </a:prstGeom>
          <a:noFill/>
        </p:spPr>
        <p:txBody>
          <a:bodyPr wrap="square" rtlCol="0">
            <a:spAutoFit/>
          </a:bodyPr>
          <a:lstStyle/>
          <a:p>
            <a:r>
              <a:rPr lang="es-SV" sz="3200" dirty="0" smtClean="0"/>
              <a:t>GRUPO DE OSCAR</a:t>
            </a:r>
            <a:endParaRPr lang="en-US" sz="3200" dirty="0"/>
          </a:p>
        </p:txBody>
      </p:sp>
    </p:spTree>
    <p:extLst>
      <p:ext uri="{BB962C8B-B14F-4D97-AF65-F5344CB8AC3E}">
        <p14:creationId xmlns:p14="http://schemas.microsoft.com/office/powerpoint/2010/main" xmlns="" val="18368344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dirty="0" smtClean="0"/>
              <a:t>Gracias por su atención prestada</a:t>
            </a:r>
            <a:endParaRPr lang="es-SV" dirty="0"/>
          </a:p>
        </p:txBody>
      </p:sp>
      <p:pic>
        <p:nvPicPr>
          <p:cNvPr id="4" name="Marcador de contenido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292224" y="2611438"/>
            <a:ext cx="2395195" cy="1847850"/>
          </a:xfr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23212" y="2611437"/>
            <a:ext cx="2466975" cy="1847850"/>
          </a:xfrm>
          <a:prstGeom prst="rect">
            <a:avLst/>
          </a:prstGeom>
        </p:spPr>
      </p:pic>
    </p:spTree>
    <p:extLst>
      <p:ext uri="{BB962C8B-B14F-4D97-AF65-F5344CB8AC3E}">
        <p14:creationId xmlns:p14="http://schemas.microsoft.com/office/powerpoint/2010/main" xmlns="" val="267216157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Que es sociedad</a:t>
            </a:r>
            <a:endParaRPr lang="es-SV" dirty="0"/>
          </a:p>
        </p:txBody>
      </p:sp>
      <p:sp>
        <p:nvSpPr>
          <p:cNvPr id="3" name="Marcador de contenido 2"/>
          <p:cNvSpPr>
            <a:spLocks noGrp="1"/>
          </p:cNvSpPr>
          <p:nvPr>
            <p:ph sz="quarter" idx="13"/>
          </p:nvPr>
        </p:nvSpPr>
        <p:spPr/>
        <p:txBody>
          <a:bodyPr>
            <a:normAutofit/>
          </a:bodyPr>
          <a:lstStyle/>
          <a:p>
            <a:r>
              <a:rPr lang="es-SV" sz="1800" dirty="0"/>
              <a:t> (del latín </a:t>
            </a:r>
            <a:r>
              <a:rPr lang="es-SV" sz="1800" dirty="0" err="1"/>
              <a:t>societas</a:t>
            </a:r>
            <a:r>
              <a:rPr lang="es-SV" sz="1800" dirty="0"/>
              <a:t>) es un concepto polisémico, que designa a un tipo particular de agrupación de individuos que se produce tanto entre los humanos (sociedad humana -o sociedades humanas, en plural-) como entre algunos animales (sociedades animales). En ambos casos, la relación que se establece entre los individuos supera la manera de transmisión genética e implica cierto grado de comunicación y cooperación, que en un nivel superior (cuando se produce la persistencia y transmisión generacional de conocimientos y comportamientos por el aprendizaje) puede calificarse como cultura. </a:t>
            </a: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53575" y="254000"/>
            <a:ext cx="1847850" cy="2241269"/>
          </a:xfrm>
          <a:prstGeom prst="rect">
            <a:avLst/>
          </a:prstGeom>
        </p:spPr>
      </p:pic>
    </p:spTree>
    <p:extLst>
      <p:ext uri="{BB962C8B-B14F-4D97-AF65-F5344CB8AC3E}">
        <p14:creationId xmlns:p14="http://schemas.microsoft.com/office/powerpoint/2010/main" xmlns="" val="2996647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Que es una sociedad anónima</a:t>
            </a:r>
            <a:endParaRPr lang="es-SV" dirty="0"/>
          </a:p>
        </p:txBody>
      </p:sp>
      <p:sp>
        <p:nvSpPr>
          <p:cNvPr id="3" name="Marcador de contenido 2"/>
          <p:cNvSpPr>
            <a:spLocks noGrp="1"/>
          </p:cNvSpPr>
          <p:nvPr>
            <p:ph sz="quarter" idx="13"/>
          </p:nvPr>
        </p:nvSpPr>
        <p:spPr/>
        <p:txBody>
          <a:bodyPr/>
          <a:lstStyle/>
          <a:p>
            <a:r>
              <a:rPr lang="es-SV" dirty="0" smtClean="0"/>
              <a:t> </a:t>
            </a:r>
            <a:r>
              <a:rPr lang="es-SV" sz="1800" dirty="0" smtClean="0"/>
              <a:t>es  aquella </a:t>
            </a:r>
            <a:r>
              <a:rPr lang="es-SV" sz="1800" dirty="0"/>
              <a:t>sociedad mercantil cuyos titulares lo son en virtud de una participación en el capital social a través de títulos o acciones. Las acciones pueden diferenciarse entre sí por su distinto valor nominal o por los diferentes privilegios vinculados a éstas, como por ejemplo la percepción de un dividendo mínimo. Los accionistas no responden con su patrimonio personal de las deudas de la sociedad, sino únicamente hasta la cantidad máxima del capital aportado. Existen sociedades anónimas tanto de capital abierto como de capital cerrado.</a:t>
            </a:r>
            <a:endParaRPr lang="es-SV" sz="1800" dirty="0" smtClean="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20213" y="317500"/>
            <a:ext cx="2249488" cy="1815819"/>
          </a:xfrm>
          <a:prstGeom prst="rect">
            <a:avLst/>
          </a:prstGeom>
        </p:spPr>
      </p:pic>
    </p:spTree>
    <p:extLst>
      <p:ext uri="{BB962C8B-B14F-4D97-AF65-F5344CB8AC3E}">
        <p14:creationId xmlns:p14="http://schemas.microsoft.com/office/powerpoint/2010/main" xmlns="" val="3695569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
            <a:ext cx="10396883" cy="1244600"/>
          </a:xfrm>
        </p:spPr>
        <p:txBody>
          <a:bodyPr/>
          <a:lstStyle/>
          <a:p>
            <a:r>
              <a:rPr lang="es-SV" dirty="0" smtClean="0"/>
              <a:t>Capital mínimo de la sociedad</a:t>
            </a:r>
            <a:endParaRPr lang="es-SV" dirty="0"/>
          </a:p>
        </p:txBody>
      </p:sp>
      <p:sp>
        <p:nvSpPr>
          <p:cNvPr id="3" name="Marcador de contenido 2"/>
          <p:cNvSpPr>
            <a:spLocks noGrp="1"/>
          </p:cNvSpPr>
          <p:nvPr>
            <p:ph sz="quarter" idx="13"/>
          </p:nvPr>
        </p:nvSpPr>
        <p:spPr>
          <a:xfrm>
            <a:off x="135282" y="1244601"/>
            <a:ext cx="11320117" cy="4295086"/>
          </a:xfrm>
        </p:spPr>
        <p:txBody>
          <a:bodyPr>
            <a:normAutofit/>
          </a:bodyPr>
          <a:lstStyle/>
          <a:p>
            <a:pPr marL="0" indent="0">
              <a:buNone/>
            </a:pPr>
            <a:endParaRPr lang="es-SV" dirty="0"/>
          </a:p>
          <a:p>
            <a:r>
              <a:rPr lang="es-SV" dirty="0"/>
              <a:t>El capital social no podrá ser inferior a 60.101,21 euros (diez millones de pesetas) y se expresará precisamente en esta moneda. El capital está representado por acciones de un valor nominal de 10 colones (</a:t>
            </a:r>
            <a:r>
              <a:rPr lang="es-SV" dirty="0" smtClean="0"/>
              <a:t>US$1.14)o </a:t>
            </a:r>
            <a:r>
              <a:rPr lang="es-SV" dirty="0"/>
              <a:t>múltiplo de diez. EL capital mínimo de fundación es de 100,000 colones </a:t>
            </a:r>
            <a:r>
              <a:rPr lang="es-SV" dirty="0" smtClean="0"/>
              <a:t>equivalentes a </a:t>
            </a:r>
            <a:r>
              <a:rPr lang="es-SV" dirty="0"/>
              <a:t>US$11,428.57. No existe un máximo de números de </a:t>
            </a:r>
            <a:r>
              <a:rPr lang="es-SV" dirty="0" smtClean="0"/>
              <a:t>socios. Al </a:t>
            </a:r>
            <a:r>
              <a:rPr lang="es-SV" dirty="0"/>
              <a:t>constituirse la sociedad, el capital debe de estar íntegramente suscrito y debe </a:t>
            </a:r>
            <a:r>
              <a:rPr lang="es-SV" dirty="0" smtClean="0"/>
              <a:t>de pagarse </a:t>
            </a:r>
            <a:r>
              <a:rPr lang="es-SV" dirty="0"/>
              <a:t>en efectivo, cuando menos el 25% del valor de cada acción, cuando el </a:t>
            </a:r>
            <a:r>
              <a:rPr lang="es-SV" dirty="0" smtClean="0"/>
              <a:t>de aporte </a:t>
            </a:r>
            <a:r>
              <a:rPr lang="es-SV" dirty="0"/>
              <a:t>sea en dinero. En el caso que sea el aporte con bienes distintos al dinero, </a:t>
            </a:r>
            <a:r>
              <a:rPr lang="es-SV" dirty="0" smtClean="0"/>
              <a:t>debe Satisfacerse </a:t>
            </a:r>
            <a:r>
              <a:rPr lang="es-SV" dirty="0"/>
              <a:t>el valor de cada acción, es decir, suscripción y pago total del </a:t>
            </a:r>
            <a:r>
              <a:rPr lang="es-SV" dirty="0" smtClean="0"/>
              <a:t>capital Social </a:t>
            </a:r>
            <a:r>
              <a:rPr lang="es-SV" dirty="0"/>
              <a:t>debiendo de ser valuados los bienes por un contador público</a:t>
            </a:r>
            <a:r>
              <a:rPr lang="es-SV" dirty="0" smtClean="0"/>
              <a:t>.</a:t>
            </a:r>
            <a:endParaRPr lang="es-SV"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66288" y="125412"/>
            <a:ext cx="1966913" cy="1552575"/>
          </a:xfrm>
          <a:prstGeom prst="rect">
            <a:avLst/>
          </a:prstGeom>
        </p:spPr>
      </p:pic>
    </p:spTree>
    <p:extLst>
      <p:ext uri="{BB962C8B-B14F-4D97-AF65-F5344CB8AC3E}">
        <p14:creationId xmlns:p14="http://schemas.microsoft.com/office/powerpoint/2010/main" xmlns="" val="315042653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Mínimo de socios</a:t>
            </a:r>
            <a:endParaRPr lang="es-SV" dirty="0"/>
          </a:p>
        </p:txBody>
      </p:sp>
      <p:sp>
        <p:nvSpPr>
          <p:cNvPr id="3" name="Marcador de contenido 2"/>
          <p:cNvSpPr>
            <a:spLocks noGrp="1"/>
          </p:cNvSpPr>
          <p:nvPr>
            <p:ph sz="quarter" idx="13"/>
          </p:nvPr>
        </p:nvSpPr>
        <p:spPr/>
        <p:txBody>
          <a:bodyPr/>
          <a:lstStyle/>
          <a:p>
            <a:r>
              <a:rPr lang="es-SV" dirty="0"/>
              <a:t>No existe ni mínimo, ni máximo. Se puede constituir con un único socio fundador, en cuyo caso se considera “Sociedad Unipersonal”.</a:t>
            </a: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2800" y="1123390"/>
            <a:ext cx="3200400" cy="1428750"/>
          </a:xfrm>
          <a:prstGeom prst="rect">
            <a:avLst/>
          </a:prstGeom>
        </p:spPr>
      </p:pic>
    </p:spTree>
    <p:extLst>
      <p:ext uri="{BB962C8B-B14F-4D97-AF65-F5344CB8AC3E}">
        <p14:creationId xmlns:p14="http://schemas.microsoft.com/office/powerpoint/2010/main" xmlns="" val="5659347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313766"/>
            <a:ext cx="10396882" cy="1520265"/>
          </a:xfrm>
        </p:spPr>
        <p:txBody>
          <a:bodyPr>
            <a:normAutofit fontScale="90000"/>
          </a:bodyPr>
          <a:lstStyle/>
          <a:p>
            <a:r>
              <a:rPr lang="es-SV" dirty="0" smtClean="0"/>
              <a:t>Administración de la sociedad anónima</a:t>
            </a:r>
            <a:endParaRPr lang="es-SV" dirty="0"/>
          </a:p>
        </p:txBody>
      </p:sp>
      <p:sp>
        <p:nvSpPr>
          <p:cNvPr id="3" name="Marcador de contenido 2"/>
          <p:cNvSpPr>
            <a:spLocks noGrp="1"/>
          </p:cNvSpPr>
          <p:nvPr>
            <p:ph sz="quarter" idx="13"/>
          </p:nvPr>
        </p:nvSpPr>
        <p:spPr>
          <a:xfrm>
            <a:off x="685800" y="1837766"/>
            <a:ext cx="10394707" cy="3536820"/>
          </a:xfrm>
        </p:spPr>
        <p:txBody>
          <a:bodyPr>
            <a:normAutofit/>
          </a:bodyPr>
          <a:lstStyle/>
          <a:p>
            <a:pPr marL="0" indent="0">
              <a:buNone/>
            </a:pPr>
            <a:endParaRPr lang="es-SV" dirty="0" smtClean="0"/>
          </a:p>
          <a:p>
            <a:pPr marL="0" indent="0">
              <a:buNone/>
            </a:pPr>
            <a:r>
              <a:rPr lang="es-SV" dirty="0" smtClean="0"/>
              <a:t>Las </a:t>
            </a:r>
            <a:r>
              <a:rPr lang="es-SV" dirty="0"/>
              <a:t>formas habitualmente permitidas </a:t>
            </a:r>
            <a:r>
              <a:rPr lang="es-SV" dirty="0" smtClean="0"/>
              <a:t>son :</a:t>
            </a:r>
            <a:endParaRPr lang="es-SV" dirty="0"/>
          </a:p>
          <a:p>
            <a:r>
              <a:rPr lang="es-SV" dirty="0" smtClean="0"/>
              <a:t>Administrador </a:t>
            </a:r>
            <a:r>
              <a:rPr lang="es-SV" dirty="0"/>
              <a:t>único</a:t>
            </a:r>
          </a:p>
          <a:p>
            <a:r>
              <a:rPr lang="es-SV" dirty="0" smtClean="0"/>
              <a:t>Varios </a:t>
            </a:r>
            <a:r>
              <a:rPr lang="es-SV" dirty="0"/>
              <a:t>administradores solidarios</a:t>
            </a:r>
          </a:p>
          <a:p>
            <a:r>
              <a:rPr lang="es-SV" dirty="0" smtClean="0"/>
              <a:t>Dos </a:t>
            </a:r>
            <a:r>
              <a:rPr lang="es-SV" dirty="0"/>
              <a:t>administradores conjuntos</a:t>
            </a:r>
          </a:p>
          <a:p>
            <a:r>
              <a:rPr lang="es-SV" dirty="0" smtClean="0"/>
              <a:t>Un </a:t>
            </a:r>
            <a:r>
              <a:rPr lang="es-SV" dirty="0"/>
              <a:t>Consejo de administración, también denominado Directorio en algunos países, o Junta Directiva</a:t>
            </a:r>
            <a:r>
              <a:rPr lang="es-SV" dirty="0" smtClean="0"/>
              <a:t>.</a:t>
            </a:r>
          </a:p>
          <a:p>
            <a:pPr marL="0" indent="0">
              <a:buNone/>
            </a:pPr>
            <a:endParaRPr lang="es-SV" dirty="0"/>
          </a:p>
          <a:p>
            <a:pPr marL="0" indent="0">
              <a:buNone/>
            </a:pPr>
            <a:endParaRPr lang="es-SV"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21687" y="1504950"/>
            <a:ext cx="2790825" cy="1638300"/>
          </a:xfrm>
          <a:prstGeom prst="rect">
            <a:avLst/>
          </a:prstGeom>
        </p:spPr>
      </p:pic>
    </p:spTree>
    <p:extLst>
      <p:ext uri="{BB962C8B-B14F-4D97-AF65-F5344CB8AC3E}">
        <p14:creationId xmlns:p14="http://schemas.microsoft.com/office/powerpoint/2010/main" xmlns="" val="4541215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lstStyle/>
          <a:p>
            <a:r>
              <a:rPr lang="es-SV" dirty="0"/>
              <a:t>Una Sociedad Anónima (SA), o empresa limitada pública, significa, en primer lugar, que la empresa está repartida en acciones y se vendieron "públicamente" en cualquiera o en todas las bolsas del planeta</a:t>
            </a:r>
            <a:r>
              <a:rPr lang="es-SV" dirty="0" smtClean="0"/>
              <a:t>.</a:t>
            </a:r>
          </a:p>
          <a:p>
            <a:r>
              <a:rPr lang="es-SV" dirty="0"/>
              <a:t>En segundo lugar, significa que las personas que invierten en la empresa están protegidas contra pérdida extrema si la empresa fracasa.</a:t>
            </a:r>
          </a:p>
        </p:txBody>
      </p:sp>
      <p:sp>
        <p:nvSpPr>
          <p:cNvPr id="5" name="Título 4"/>
          <p:cNvSpPr>
            <a:spLocks noGrp="1"/>
          </p:cNvSpPr>
          <p:nvPr>
            <p:ph type="title"/>
          </p:nvPr>
        </p:nvSpPr>
        <p:spPr/>
        <p:txBody>
          <a:bodyPr/>
          <a:lstStyle/>
          <a:p>
            <a:r>
              <a:rPr lang="es-SV" dirty="0" smtClean="0"/>
              <a:t>Desventajas </a:t>
            </a:r>
            <a:endParaRPr lang="es-SV" dirty="0"/>
          </a:p>
        </p:txBody>
      </p:sp>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03957" y="466444"/>
            <a:ext cx="2876550" cy="1590675"/>
          </a:xfrm>
          <a:prstGeom prst="rect">
            <a:avLst/>
          </a:prstGeom>
        </p:spPr>
      </p:pic>
    </p:spTree>
    <p:extLst>
      <p:ext uri="{BB962C8B-B14F-4D97-AF65-F5344CB8AC3E}">
        <p14:creationId xmlns:p14="http://schemas.microsoft.com/office/powerpoint/2010/main" xmlns="" val="38184916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ventajas</a:t>
            </a:r>
            <a:endParaRPr lang="es-SV" dirty="0"/>
          </a:p>
        </p:txBody>
      </p:sp>
      <p:sp>
        <p:nvSpPr>
          <p:cNvPr id="3" name="Marcador de contenido 2"/>
          <p:cNvSpPr>
            <a:spLocks noGrp="1"/>
          </p:cNvSpPr>
          <p:nvPr>
            <p:ph sz="quarter" idx="13"/>
          </p:nvPr>
        </p:nvSpPr>
        <p:spPr/>
        <p:txBody>
          <a:bodyPr/>
          <a:lstStyle/>
          <a:p>
            <a:r>
              <a:rPr lang="es-SV" dirty="0" smtClean="0"/>
              <a:t> </a:t>
            </a:r>
            <a:r>
              <a:rPr lang="es-SV" dirty="0"/>
              <a:t>La motivación de cada socio para dedicar su mejor esfuerzo es grande dado que participan directamente en los beneficios.</a:t>
            </a:r>
          </a:p>
          <a:p>
            <a:r>
              <a:rPr lang="es-SV" dirty="0" smtClean="0"/>
              <a:t>Son </a:t>
            </a:r>
            <a:r>
              <a:rPr lang="es-SV" dirty="0"/>
              <a:t>varias las experiencias que se dedican a imprimir dinamismo a la empresa</a:t>
            </a:r>
          </a:p>
          <a:p>
            <a:r>
              <a:rPr lang="es-SV" dirty="0" smtClean="0"/>
              <a:t>La </a:t>
            </a:r>
            <a:r>
              <a:rPr lang="es-SV" dirty="0"/>
              <a:t>empresa se mantiene aún después de la muerte de alguno de sus socios.</a:t>
            </a:r>
          </a:p>
          <a:p>
            <a:endParaRPr lang="es-SV"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01175" y="156882"/>
            <a:ext cx="2076450" cy="2209800"/>
          </a:xfrm>
          <a:prstGeom prst="rect">
            <a:avLst/>
          </a:prstGeom>
        </p:spPr>
      </p:pic>
    </p:spTree>
    <p:extLst>
      <p:ext uri="{BB962C8B-B14F-4D97-AF65-F5344CB8AC3E}">
        <p14:creationId xmlns:p14="http://schemas.microsoft.com/office/powerpoint/2010/main" xmlns="" val="17591869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800" y="203200"/>
            <a:ext cx="10523883" cy="1634565"/>
          </a:xfrm>
        </p:spPr>
        <p:txBody>
          <a:bodyPr>
            <a:normAutofit/>
          </a:bodyPr>
          <a:lstStyle/>
          <a:p>
            <a:r>
              <a:rPr lang="es-SV" dirty="0" smtClean="0"/>
              <a:t>Características de la sociedad anónima</a:t>
            </a:r>
            <a:endParaRPr lang="es-SV" dirty="0"/>
          </a:p>
        </p:txBody>
      </p:sp>
      <p:sp>
        <p:nvSpPr>
          <p:cNvPr id="3" name="Marcador de contenido 2"/>
          <p:cNvSpPr>
            <a:spLocks noGrp="1"/>
          </p:cNvSpPr>
          <p:nvPr>
            <p:ph sz="quarter" idx="13"/>
          </p:nvPr>
        </p:nvSpPr>
        <p:spPr>
          <a:xfrm>
            <a:off x="406400" y="1689100"/>
            <a:ext cx="10674107" cy="3685485"/>
          </a:xfrm>
        </p:spPr>
        <p:txBody>
          <a:bodyPr/>
          <a:lstStyle/>
          <a:p>
            <a:pPr marL="457200" indent="-457200">
              <a:buAutoNum type="alphaLcParenR"/>
            </a:pPr>
            <a:r>
              <a:rPr lang="es-SV" dirty="0" smtClean="0"/>
              <a:t>  El </a:t>
            </a:r>
            <a:r>
              <a:rPr lang="es-SV" dirty="0"/>
              <a:t>capital social está representado por títulos valores denominados acciones, que son </a:t>
            </a:r>
            <a:r>
              <a:rPr lang="es-SV" dirty="0" smtClean="0"/>
              <a:t>  partes </a:t>
            </a:r>
            <a:r>
              <a:rPr lang="es-SV" dirty="0"/>
              <a:t>alícuotas de dicho </a:t>
            </a:r>
            <a:r>
              <a:rPr lang="es-SV" dirty="0" smtClean="0"/>
              <a:t>capital</a:t>
            </a:r>
            <a:r>
              <a:rPr lang="es-SV" dirty="0"/>
              <a:t>.</a:t>
            </a:r>
            <a:endParaRPr lang="es-SV" dirty="0" smtClean="0"/>
          </a:p>
          <a:p>
            <a:pPr marL="457200" indent="-457200">
              <a:buAutoNum type="alphaLcParenR"/>
            </a:pPr>
            <a:r>
              <a:rPr lang="es-SV" dirty="0" smtClean="0"/>
              <a:t>  </a:t>
            </a:r>
            <a:r>
              <a:rPr lang="es-SV" dirty="0"/>
              <a:t>La Administración de la compañía está a cargo de los órganos determinados por la ley y el contrato </a:t>
            </a:r>
            <a:r>
              <a:rPr lang="es-SV" dirty="0" smtClean="0"/>
              <a:t>social.</a:t>
            </a:r>
          </a:p>
          <a:p>
            <a:pPr marL="457200" indent="-457200">
              <a:buAutoNum type="alphaLcParenR"/>
            </a:pPr>
            <a:r>
              <a:rPr lang="es-SV" dirty="0" smtClean="0"/>
              <a:t>  </a:t>
            </a:r>
            <a:r>
              <a:rPr lang="es-SV" dirty="0"/>
              <a:t>La ley las sujeta a cierto grado de vigilancia que estará a cargo de proteger al público por su propia naturaleza de responsabilidad limitada. </a:t>
            </a:r>
          </a:p>
          <a:p>
            <a:endParaRPr lang="es-SV" dirty="0"/>
          </a:p>
          <a:p>
            <a:endParaRPr lang="es-SV"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08807" y="3949700"/>
            <a:ext cx="2286000" cy="1524000"/>
          </a:xfrm>
          <a:prstGeom prst="rect">
            <a:avLst/>
          </a:prstGeom>
        </p:spPr>
      </p:pic>
    </p:spTree>
    <p:extLst>
      <p:ext uri="{BB962C8B-B14F-4D97-AF65-F5344CB8AC3E}">
        <p14:creationId xmlns:p14="http://schemas.microsoft.com/office/powerpoint/2010/main" xmlns="" val="2148380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TC104033927[[fn=Evento principal]]</Template>
  <TotalTime>126</TotalTime>
  <Words>609</Words>
  <Application>Microsoft Office PowerPoint</Application>
  <PresentationFormat>Custom</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Evento principal</vt:lpstr>
      <vt:lpstr>Slide 1</vt:lpstr>
      <vt:lpstr>Que es sociedad</vt:lpstr>
      <vt:lpstr>Que es una sociedad anónima</vt:lpstr>
      <vt:lpstr>Capital mínimo de la sociedad</vt:lpstr>
      <vt:lpstr>Mínimo de socios</vt:lpstr>
      <vt:lpstr>Administración de la sociedad anónima</vt:lpstr>
      <vt:lpstr>Desventajas </vt:lpstr>
      <vt:lpstr>ventajas</vt:lpstr>
      <vt:lpstr>Características de la sociedad anónima</vt:lpstr>
      <vt:lpstr>Gracias por su atención prestada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Sociedades anónimas</dc:title>
  <dc:creator>Cyber</dc:creator>
  <cp:lastModifiedBy>Grey</cp:lastModifiedBy>
  <cp:revision>13</cp:revision>
  <dcterms:created xsi:type="dcterms:W3CDTF">2014-08-30T15:39:46Z</dcterms:created>
  <dcterms:modified xsi:type="dcterms:W3CDTF">2014-10-26T03:39:48Z</dcterms:modified>
</cp:coreProperties>
</file>