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2" r:id="rId2"/>
    <p:sldId id="283" r:id="rId3"/>
    <p:sldId id="257" r:id="rId4"/>
    <p:sldId id="261" r:id="rId5"/>
    <p:sldId id="258" r:id="rId6"/>
    <p:sldId id="259" r:id="rId7"/>
    <p:sldId id="268" r:id="rId8"/>
    <p:sldId id="269" r:id="rId9"/>
    <p:sldId id="270" r:id="rId10"/>
    <p:sldId id="271" r:id="rId11"/>
    <p:sldId id="272" r:id="rId12"/>
    <p:sldId id="273" r:id="rId13"/>
    <p:sldId id="260" r:id="rId14"/>
    <p:sldId id="262" r:id="rId15"/>
    <p:sldId id="285" r:id="rId16"/>
    <p:sldId id="286" r:id="rId17"/>
    <p:sldId id="264" r:id="rId18"/>
    <p:sldId id="263" r:id="rId19"/>
    <p:sldId id="265" r:id="rId20"/>
    <p:sldId id="266" r:id="rId21"/>
    <p:sldId id="267" r:id="rId22"/>
    <p:sldId id="276" r:id="rId23"/>
    <p:sldId id="277" r:id="rId24"/>
    <p:sldId id="278" r:id="rId25"/>
    <p:sldId id="279" r:id="rId26"/>
    <p:sldId id="280"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grpSp>
        <p:nvGrpSpPr>
          <p:cNvPr id="7" name="Group 16"/>
          <p:cNvGrpSpPr/>
          <p:nvPr/>
        </p:nvGrpSpPr>
        <p:grpSpPr>
          <a:xfrm>
            <a:off x="0" y="3268345"/>
            <a:ext cx="9144000" cy="146304"/>
            <a:chOff x="0" y="3268345"/>
            <a:chExt cx="9144000" cy="146304"/>
          </a:xfrm>
        </p:grpSpPr>
        <p:sp>
          <p:nvSpPr>
            <p:cNvPr id="13" name="Rectangle 12"/>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609600" y="1752600"/>
            <a:ext cx="7924800" cy="1470025"/>
          </a:xfrm>
          <a:prstGeom prst="rect">
            <a:avLst/>
          </a:prstGeom>
        </p:spPr>
        <p:txBody>
          <a:bodyPr anchor="b"/>
          <a:lstStyle>
            <a:lvl1pPr algn="ctr">
              <a:defRPr/>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EB44955A-EDE5-4FF3-A454-CF676A8FFF3D}"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texto vertical">
    <p:bg>
      <p:bgRef idx="1003">
        <a:schemeClr val="bg2"/>
      </p:bgRef>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B44955A-EDE5-4FF3-A454-CF676A8FFF3D}"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‹Nº›</a:t>
            </a:fld>
            <a:endParaRPr lang="en-U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grpSp>
        <p:nvGrpSpPr>
          <p:cNvPr id="2" name="Group 7"/>
          <p:cNvGrpSpPr/>
          <p:nvPr/>
        </p:nvGrpSpPr>
        <p:grpSpPr>
          <a:xfrm flipH="1">
            <a:off x="0" y="1371600"/>
            <a:ext cx="9144000" cy="73152"/>
            <a:chOff x="0" y="3268345"/>
            <a:chExt cx="9144000" cy="146304"/>
          </a:xfrm>
        </p:grpSpPr>
        <p:sp>
          <p:nvSpPr>
            <p:cNvPr id="9" name="Rectangle 8"/>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a:prstGeom prst="rect">
            <a:avLst/>
          </a:prstGeo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1722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6839712" y="6356350"/>
            <a:ext cx="1868424" cy="365125"/>
          </a:xfrm>
        </p:spPr>
        <p:txBody>
          <a:bodyPr/>
          <a:lstStyle/>
          <a:p>
            <a:fld id="{EB44955A-EDE5-4FF3-A454-CF676A8FFF3D}"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‹Nº›</a:t>
            </a:fld>
            <a:endParaRPr lang="en-US"/>
          </a:p>
        </p:txBody>
      </p:sp>
      <p:grpSp>
        <p:nvGrpSpPr>
          <p:cNvPr id="7" name="Group 6"/>
          <p:cNvGrpSpPr/>
          <p:nvPr/>
        </p:nvGrpSpPr>
        <p:grpSpPr>
          <a:xfrm rot="5400000" flipH="1">
            <a:off x="3332988" y="3384804"/>
            <a:ext cx="6867144" cy="73152"/>
            <a:chOff x="0" y="3268345"/>
            <a:chExt cx="9144000" cy="146304"/>
          </a:xfrm>
        </p:grpSpPr>
        <p:sp>
          <p:nvSpPr>
            <p:cNvPr id="8" name="Rectangle 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F1B104-D1CC-40F7-85DC-8C878336C9C6}" type="datetimeFigureOut">
              <a:rPr lang="es-SV" smtClean="0"/>
              <a:pPr/>
              <a:t>22/10/2012</a:t>
            </a:fld>
            <a:endParaRPr lang="es-SV"/>
          </a:p>
        </p:txBody>
      </p:sp>
      <p:sp>
        <p:nvSpPr>
          <p:cNvPr id="5" name="Footer Placeholder 4"/>
          <p:cNvSpPr>
            <a:spLocks noGrp="1"/>
          </p:cNvSpPr>
          <p:nvPr>
            <p:ph type="ftr" sz="quarter" idx="11"/>
          </p:nvPr>
        </p:nvSpPr>
        <p:spPr/>
        <p:txBody>
          <a:bodyPr/>
          <a:lstStyle>
            <a:extLst/>
          </a:lstStyle>
          <a:p>
            <a:endParaRPr lang="es-SV"/>
          </a:p>
        </p:txBody>
      </p:sp>
      <p:sp>
        <p:nvSpPr>
          <p:cNvPr id="6" name="Slide Number Placeholder 5"/>
          <p:cNvSpPr>
            <a:spLocks noGrp="1"/>
          </p:cNvSpPr>
          <p:nvPr>
            <p:ph type="sldNum" sz="quarter" idx="12"/>
          </p:nvPr>
        </p:nvSpPr>
        <p:spPr/>
        <p:txBody>
          <a:bodyPr/>
          <a:lstStyle>
            <a:extLst/>
          </a:lstStyle>
          <a:p>
            <a:fld id="{32BA9CED-5BB5-42EB-916E-54910E10AA77}" type="slidenum">
              <a:rPr lang="es-SV" smtClean="0"/>
              <a:pPr/>
              <a:t>‹Nº›</a:t>
            </a:fld>
            <a:endParaRPr lang="es-SV"/>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F1B104-D1CC-40F7-85DC-8C878336C9C6}" type="datetimeFigureOut">
              <a:rPr lang="es-SV" smtClean="0"/>
              <a:pPr/>
              <a:t>22/10/2012</a:t>
            </a:fld>
            <a:endParaRPr lang="es-SV"/>
          </a:p>
        </p:txBody>
      </p:sp>
      <p:sp>
        <p:nvSpPr>
          <p:cNvPr id="6" name="Footer Placeholder 5"/>
          <p:cNvSpPr>
            <a:spLocks noGrp="1"/>
          </p:cNvSpPr>
          <p:nvPr>
            <p:ph type="ftr" sz="quarter" idx="11"/>
          </p:nvPr>
        </p:nvSpPr>
        <p:spPr/>
        <p:txBody>
          <a:bodyPr/>
          <a:lstStyle>
            <a:extLst/>
          </a:lstStyle>
          <a:p>
            <a:endParaRPr lang="es-SV"/>
          </a:p>
        </p:txBody>
      </p:sp>
      <p:sp>
        <p:nvSpPr>
          <p:cNvPr id="7" name="Slide Number Placeholder 6"/>
          <p:cNvSpPr>
            <a:spLocks noGrp="1"/>
          </p:cNvSpPr>
          <p:nvPr>
            <p:ph type="sldNum" sz="quarter" idx="12"/>
          </p:nvPr>
        </p:nvSpPr>
        <p:spPr/>
        <p:txBody>
          <a:bodyPr/>
          <a:lstStyle>
            <a:extLst/>
          </a:lstStyle>
          <a:p>
            <a:fld id="{32BA9CED-5BB5-42EB-916E-54910E10AA77}"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9616"/>
            <a:ext cx="8229600" cy="462654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B44955A-EDE5-4FF3-A454-CF676A8FFF3D}"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‹Nº›</a:t>
            </a:fld>
            <a:endParaRPr lang="en-US"/>
          </a:p>
        </p:txBody>
      </p:sp>
      <p:grpSp>
        <p:nvGrpSpPr>
          <p:cNvPr id="2" name="Group 13"/>
          <p:cNvGrpSpPr/>
          <p:nvPr/>
        </p:nvGrpSpPr>
        <p:grpSpPr>
          <a:xfrm>
            <a:off x="0" y="13716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itle 18"/>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67512" y="4406900"/>
            <a:ext cx="7827201" cy="1362075"/>
          </a:xfrm>
          <a:prstGeom prst="rect">
            <a:avLst/>
          </a:prstGeo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67512" y="2667000"/>
            <a:ext cx="7827201"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B44955A-EDE5-4FF3-A454-CF676A8FFF3D}"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‹Nº›</a:t>
            </a:fld>
            <a:endParaRPr lang="en-US"/>
          </a:p>
        </p:txBody>
      </p:sp>
      <p:grpSp>
        <p:nvGrpSpPr>
          <p:cNvPr id="7" name="Group 12"/>
          <p:cNvGrpSpPr/>
          <p:nvPr/>
        </p:nvGrpSpPr>
        <p:grpSpPr>
          <a:xfrm flipH="1">
            <a:off x="0" y="4228465"/>
            <a:ext cx="9144000" cy="146304"/>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EB44955A-EDE5-4FF3-A454-CF676A8FFF3D}" type="datetimeFigureOut">
              <a:rPr lang="en-US" smtClean="0"/>
              <a:pPr/>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‹Nº›</a:t>
            </a:fld>
            <a:endParaRPr lang="en-US"/>
          </a:p>
        </p:txBody>
      </p:sp>
      <p:sp>
        <p:nvSpPr>
          <p:cNvPr id="14" name="Title 13"/>
          <p:cNvSpPr>
            <a:spLocks noGrp="1"/>
          </p:cNvSpPr>
          <p:nvPr>
            <p:ph type="title"/>
          </p:nvPr>
        </p:nvSpPr>
        <p:spPr/>
        <p:txBody>
          <a:bodyPr/>
          <a:lstStyle/>
          <a:p>
            <a:r>
              <a:rPr lang="es-ES" smtClean="0"/>
              <a:t>Haga clic para modificar el estilo de título del patrón</a:t>
            </a:r>
            <a:endParaRPr lang="en-US"/>
          </a:p>
        </p:txBody>
      </p:sp>
      <p:grpSp>
        <p:nvGrpSpPr>
          <p:cNvPr id="2" name="Group 14"/>
          <p:cNvGrpSpPr/>
          <p:nvPr/>
        </p:nvGrpSpPr>
        <p:grpSpPr>
          <a:xfrm>
            <a:off x="0" y="1371600"/>
            <a:ext cx="9144000" cy="73152"/>
            <a:chOff x="0" y="3268345"/>
            <a:chExt cx="9144000" cy="146304"/>
          </a:xfrm>
        </p:grpSpPr>
        <p:sp>
          <p:nvSpPr>
            <p:cNvPr id="16" name="Rectangle 15"/>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2971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2971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EB44955A-EDE5-4FF3-A454-CF676A8FFF3D}" type="datetimeFigureOut">
              <a:rPr lang="en-US" smtClean="0"/>
              <a:pPr/>
              <a:t>10/22/2012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AB23B-9BF0-489E-A8C2-70A75979535F}" type="slidenum">
              <a:rPr lang="en-US" smtClean="0"/>
              <a:pPr/>
              <a:t>‹Nº›</a:t>
            </a:fld>
            <a:endParaRPr lang="en-US"/>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grpSp>
        <p:nvGrpSpPr>
          <p:cNvPr id="2" name="Group 16"/>
          <p:cNvGrpSpPr/>
          <p:nvPr/>
        </p:nvGrpSpPr>
        <p:grpSpPr>
          <a:xfrm>
            <a:off x="0" y="1371600"/>
            <a:ext cx="9144000" cy="73152"/>
            <a:chOff x="0" y="3268345"/>
            <a:chExt cx="9144000" cy="146304"/>
          </a:xfrm>
        </p:grpSpPr>
        <p:sp>
          <p:nvSpPr>
            <p:cNvPr id="18" name="Rectangle 1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B44955A-EDE5-4FF3-A454-CF676A8FFF3D}" type="datetimeFigureOut">
              <a:rPr lang="en-US" smtClean="0"/>
              <a:pPr/>
              <a:t>10/22/2012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AB23B-9BF0-489E-A8C2-70A75979535F}" type="slidenum">
              <a:rPr lang="en-US" smtClean="0"/>
              <a:pPr/>
              <a:t>‹Nº›</a:t>
            </a:fld>
            <a:endParaRPr lang="en-US"/>
          </a:p>
        </p:txBody>
      </p:sp>
      <p:sp>
        <p:nvSpPr>
          <p:cNvPr id="12" name="Title 11"/>
          <p:cNvSpPr>
            <a:spLocks noGrp="1"/>
          </p:cNvSpPr>
          <p:nvPr>
            <p:ph type="title"/>
          </p:nvPr>
        </p:nvSpPr>
        <p:spPr/>
        <p:txBody>
          <a:bodyPr/>
          <a:lstStyle/>
          <a:p>
            <a:r>
              <a:rPr lang="es-ES" smtClean="0"/>
              <a:t>Haga clic para modificar el estilo de título del patrón</a:t>
            </a:r>
            <a:endParaRPr lang="en-US"/>
          </a:p>
        </p:txBody>
      </p:sp>
      <p:grpSp>
        <p:nvGrpSpPr>
          <p:cNvPr id="2" name="Group 12"/>
          <p:cNvGrpSpPr/>
          <p:nvPr/>
        </p:nvGrpSpPr>
        <p:grpSpPr>
          <a:xfrm flipH="1">
            <a:off x="0" y="1371600"/>
            <a:ext cx="9144000" cy="73152"/>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bg>
      <p:bgRef idx="1003">
        <a:schemeClr val="bg2"/>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4955A-EDE5-4FF3-A454-CF676A8FFF3D}" type="datetimeFigureOut">
              <a:rPr lang="en-US" smtClean="0"/>
              <a:pPr/>
              <a:t>10/22/2012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AB23B-9BF0-489E-A8C2-70A75979535F}" type="slidenum">
              <a:rPr lang="en-US" smtClean="0"/>
              <a:pPr/>
              <a:t>‹Nº›</a:t>
            </a:fld>
            <a:endParaRPr lang="en-US"/>
          </a:p>
        </p:txBody>
      </p:sp>
      <p:grpSp>
        <p:nvGrpSpPr>
          <p:cNvPr id="5" name="Group 10"/>
          <p:cNvGrpSpPr/>
          <p:nvPr/>
        </p:nvGrpSpPr>
        <p:grpSpPr>
          <a:xfrm>
            <a:off x="-9144" y="-18288"/>
            <a:ext cx="9144000" cy="146304"/>
            <a:chOff x="0" y="3268345"/>
            <a:chExt cx="9144000" cy="146304"/>
          </a:xfrm>
        </p:grpSpPr>
        <p:sp>
          <p:nvSpPr>
            <p:cNvPr id="12" name="Rectangle 11"/>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93750"/>
          </a:xfrm>
          <a:prstGeom prst="rect">
            <a:avLst/>
          </a:prstGeom>
        </p:spPr>
        <p:txBody>
          <a:bodyPr anchor="b">
            <a:normAutofit/>
          </a:bodyPr>
          <a:lstStyle>
            <a:lvl1pPr algn="l">
              <a:defRPr sz="28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371600"/>
            <a:ext cx="3008313" cy="4754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B44955A-EDE5-4FF3-A454-CF676A8FFF3D}" type="datetimeFigureOut">
              <a:rPr lang="en-US" smtClean="0"/>
              <a:pPr/>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‹Nº›</a:t>
            </a:fld>
            <a:endParaRPr lang="en-US"/>
          </a:p>
        </p:txBody>
      </p:sp>
      <p:grpSp>
        <p:nvGrpSpPr>
          <p:cNvPr id="8" name="Group 13"/>
          <p:cNvGrpSpPr/>
          <p:nvPr/>
        </p:nvGrpSpPr>
        <p:grpSpPr>
          <a:xfrm flipH="1">
            <a:off x="0" y="11430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1801368" y="685800"/>
            <a:ext cx="5495544" cy="3886200"/>
          </a:xfrm>
          <a:solidFill>
            <a:schemeClr val="accent1"/>
          </a:solidFill>
          <a:effectLst>
            <a:reflection blurRad="6350" stA="52000" endA="300" endPos="35000" dir="5400000" sy="-100000" algn="bl" rotWithShape="0"/>
          </a:effectLst>
          <a:scene3d>
            <a:camera prst="orthographicFront"/>
            <a:lightRig rig="contrasting" dir="t"/>
          </a:scene3d>
          <a:sp3d contourW="12700" prstMaterial="softEdge">
            <a:bevelT prst="cross"/>
            <a:contourClr>
              <a:srgbClr val="FFFFFF"/>
            </a:contourClr>
          </a:sp3d>
        </p:spPr>
        <p:txBody>
          <a:bodyPr/>
          <a:lstStyle/>
          <a:p>
            <a:r>
              <a:rPr lang="es-ES" smtClean="0"/>
              <a:t>Haga clic en el icono para agregar una imagen</a:t>
            </a:r>
            <a:endParaRPr lang="en-US"/>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B44955A-EDE5-4FF3-A454-CF676A8FFF3D}" type="datetimeFigureOut">
              <a:rPr lang="en-US" smtClean="0"/>
              <a:pPr/>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‹Nº›</a:t>
            </a:fld>
            <a:endParaRPr lang="en-US"/>
          </a:p>
        </p:txBody>
      </p:sp>
      <p:grpSp>
        <p:nvGrpSpPr>
          <p:cNvPr id="3" name="Group 15"/>
          <p:cNvGrpSpPr/>
          <p:nvPr/>
        </p:nvGrpSpPr>
        <p:grpSpPr>
          <a:xfrm>
            <a:off x="-9144" y="-18288"/>
            <a:ext cx="9144000" cy="146304"/>
            <a:chOff x="0" y="3268345"/>
            <a:chExt cx="9144000" cy="146304"/>
          </a:xfrm>
        </p:grpSpPr>
        <p:sp>
          <p:nvSpPr>
            <p:cNvPr id="17" name="Rectangle 16"/>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6826" y="0"/>
            <a:ext cx="9144000" cy="6286520"/>
          </a:xfrm>
          <a:prstGeom prst="rect">
            <a:avLst/>
          </a:prstGeom>
          <a:gradFill flip="none" rotWithShape="1">
            <a:gsLst>
              <a:gs pos="1000">
                <a:schemeClr val="bg2">
                  <a:alpha val="0"/>
                </a:schemeClr>
              </a:gs>
              <a:gs pos="100000">
                <a:schemeClr val="bg1">
                  <a:alpha val="92000"/>
                </a:schemeClr>
              </a:gs>
            </a:gsLst>
            <a:lin ang="16200000" scaled="1"/>
            <a:tileRect/>
          </a:gradFill>
          <a:ln w="285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574536" y="6356350"/>
            <a:ext cx="2133600" cy="365125"/>
          </a:xfrm>
          <a:prstGeom prst="rect">
            <a:avLst/>
          </a:prstGeom>
        </p:spPr>
        <p:txBody>
          <a:bodyPr vert="horz" lIns="91440" tIns="45720" rIns="91440" bIns="45720" rtlCol="0" anchor="ctr"/>
          <a:lstStyle>
            <a:lvl1pPr algn="r">
              <a:defRPr sz="1200">
                <a:solidFill>
                  <a:sysClr val="windowText" lastClr="000000"/>
                </a:solidFill>
              </a:defRPr>
            </a:lvl1pPr>
          </a:lstStyle>
          <a:p>
            <a:fld id="{EB44955A-EDE5-4FF3-A454-CF676A8FFF3D}" type="datetimeFigureOut">
              <a:rPr lang="en-US" smtClean="0"/>
              <a:pPr/>
              <a:t>10/22/2012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defRPr>
            </a:lvl1pPr>
          </a:lstStyle>
          <a:p>
            <a:endParaRPr lang="en-US"/>
          </a:p>
        </p:txBody>
      </p:sp>
      <p:sp>
        <p:nvSpPr>
          <p:cNvPr id="6" name="Slide Number Placeholder 5"/>
          <p:cNvSpPr>
            <a:spLocks noGrp="1"/>
          </p:cNvSpPr>
          <p:nvPr>
            <p:ph type="sldNum" sz="quarter" idx="4"/>
          </p:nvPr>
        </p:nvSpPr>
        <p:spPr>
          <a:xfrm>
            <a:off x="460248" y="6356350"/>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520AB23B-9BF0-489E-A8C2-70A75979535F}" type="slidenum">
              <a:rPr lang="en-US" smtClean="0"/>
              <a:pPr/>
              <a:t>‹Nº›</a:t>
            </a:fld>
            <a:endParaRPr lang="en-US"/>
          </a:p>
        </p:txBody>
      </p:sp>
      <p:sp>
        <p:nvSpPr>
          <p:cNvPr id="8" name="Title Placeholder 7"/>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defTabSz="914400" rtl="0" eaLnBrk="1" latinLnBrk="0" hangingPunct="1">
        <a:spcBef>
          <a:spcPct val="0"/>
        </a:spcBef>
        <a:buNone/>
        <a:defRPr sz="4400" kern="1200">
          <a:ln>
            <a:noFill/>
          </a:ln>
          <a:solidFill>
            <a:srgbClr val="FFFFFF"/>
          </a:solidFill>
          <a:effectLst>
            <a:glow rad="101600">
              <a:schemeClr val="tx2"/>
            </a:glo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SzPct val="70000"/>
        <a:buFont typeface="Wingdings 2" pitchFamily="18"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4"/>
        </a:buClr>
        <a:buSzPct val="60000"/>
        <a:buFont typeface="Wingdings 2"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SzPct val="57000"/>
        <a:buFont typeface="Wingdings 2"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SzPct val="55000"/>
        <a:buFont typeface="Wingdings 2"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2"/>
        </a:buClr>
        <a:buSzPct val="50000"/>
        <a:buFont typeface="Wingdings 2"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NUL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mateoucm.files.wordpress.com/2008/05/dollars_-_the_most_best.jpg"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mayu026.files.wordpress.com/2007/08/capitalismo-globalizacion.jpg"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ES" sz="2800" dirty="0" smtClean="0">
                <a:latin typeface="Algerian" pitchFamily="82" charset="0"/>
              </a:rPr>
              <a:t>INTEGRANTES :</a:t>
            </a:r>
          </a:p>
          <a:p>
            <a:pPr algn="just">
              <a:buNone/>
            </a:pPr>
            <a:r>
              <a:rPr lang="es-ES" dirty="0" smtClean="0"/>
              <a:t>  </a:t>
            </a:r>
            <a:r>
              <a:rPr lang="es-ES" sz="2800" dirty="0" smtClean="0">
                <a:solidFill>
                  <a:schemeClr val="accent2">
                    <a:lumMod val="50000"/>
                  </a:schemeClr>
                </a:solidFill>
                <a:latin typeface="Algerian" pitchFamily="82" charset="0"/>
              </a:rPr>
              <a:t>ROBERTO CARLOS MENDOZA SARAVIA #28</a:t>
            </a:r>
          </a:p>
          <a:p>
            <a:pPr algn="just">
              <a:buNone/>
            </a:pPr>
            <a:r>
              <a:rPr lang="es-ES" sz="2800" dirty="0" smtClean="0">
                <a:solidFill>
                  <a:schemeClr val="accent2">
                    <a:lumMod val="50000"/>
                  </a:schemeClr>
                </a:solidFill>
                <a:latin typeface="Algerian" pitchFamily="82" charset="0"/>
              </a:rPr>
              <a:t> RONAL JAVIER CHICAS VENTURA  #5</a:t>
            </a:r>
          </a:p>
          <a:p>
            <a:pPr algn="just">
              <a:buNone/>
            </a:pPr>
            <a:r>
              <a:rPr lang="es-ES" sz="2800" dirty="0" smtClean="0">
                <a:solidFill>
                  <a:schemeClr val="accent2">
                    <a:lumMod val="50000"/>
                  </a:schemeClr>
                </a:solidFill>
                <a:latin typeface="Algerian" pitchFamily="82" charset="0"/>
              </a:rPr>
              <a:t>SANTOS ULISES FUNES HERNANDEZ #16</a:t>
            </a:r>
          </a:p>
          <a:p>
            <a:pPr algn="just">
              <a:buNone/>
            </a:pPr>
            <a:r>
              <a:rPr lang="es-ES" sz="2800" dirty="0" smtClean="0">
                <a:solidFill>
                  <a:schemeClr val="accent2">
                    <a:lumMod val="50000"/>
                  </a:schemeClr>
                </a:solidFill>
                <a:latin typeface="Algerian" pitchFamily="82" charset="0"/>
              </a:rPr>
              <a:t>OSCAR ARMANDO MEJIA HERNANDEZ #26</a:t>
            </a:r>
          </a:p>
          <a:p>
            <a:pPr algn="just">
              <a:buNone/>
            </a:pPr>
            <a:r>
              <a:rPr lang="es-ES" sz="2800" dirty="0" smtClean="0">
                <a:latin typeface="Algerian" pitchFamily="82" charset="0"/>
              </a:rPr>
              <a:t>MATERIA :</a:t>
            </a:r>
          </a:p>
          <a:p>
            <a:pPr algn="just">
              <a:buNone/>
            </a:pPr>
            <a:r>
              <a:rPr lang="es-ES" sz="2800" dirty="0" smtClean="0">
                <a:solidFill>
                  <a:schemeClr val="accent2">
                    <a:lumMod val="50000"/>
                  </a:schemeClr>
                </a:solidFill>
                <a:latin typeface="Algerian" pitchFamily="82" charset="0"/>
              </a:rPr>
              <a:t>INTRODUCCION A LA ECONOMIA</a:t>
            </a:r>
            <a:endParaRPr lang="es-ES" sz="2800" dirty="0">
              <a:solidFill>
                <a:schemeClr val="accent2">
                  <a:lumMod val="50000"/>
                </a:schemeClr>
              </a:solidFill>
              <a:latin typeface="Algerian" pitchFamily="82" charset="0"/>
            </a:endParaRPr>
          </a:p>
        </p:txBody>
      </p:sp>
      <p:sp>
        <p:nvSpPr>
          <p:cNvPr id="3" name="2 Título"/>
          <p:cNvSpPr>
            <a:spLocks noGrp="1"/>
          </p:cNvSpPr>
          <p:nvPr>
            <p:ph type="title"/>
          </p:nvPr>
        </p:nvSpPr>
        <p:spPr/>
        <p:txBody>
          <a:bodyPr>
            <a:normAutofit fontScale="90000"/>
          </a:bodyPr>
          <a:lstStyle/>
          <a:p>
            <a:pPr algn="ctr"/>
            <a:r>
              <a:rPr lang="es-ES" dirty="0" smtClean="0"/>
              <a:t>INSTITUTO NACIONAL DE SOYAPANGO</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SV" dirty="0" smtClean="0"/>
              <a:t>Son los análisis económicos que se identifican a partir de la magnitud limitada y las variables que aparezcan en el sistema, (este se refiere al modo de producción, empleo, ingresos entre otros que desarrolle el estado junto con las empresas e instituciones).</a:t>
            </a:r>
            <a:endParaRPr lang="es-ES" dirty="0" smtClean="0"/>
          </a:p>
          <a:p>
            <a:pPr>
              <a:buNone/>
            </a:pPr>
            <a:endParaRPr lang="es-ES" dirty="0"/>
          </a:p>
        </p:txBody>
      </p:sp>
      <p:sp>
        <p:nvSpPr>
          <p:cNvPr id="3" name="2 Título"/>
          <p:cNvSpPr>
            <a:spLocks noGrp="1"/>
          </p:cNvSpPr>
          <p:nvPr>
            <p:ph type="title"/>
          </p:nvPr>
        </p:nvSpPr>
        <p:spPr/>
        <p:txBody>
          <a:bodyPr>
            <a:normAutofit/>
          </a:bodyPr>
          <a:lstStyle/>
          <a:p>
            <a:r>
              <a:rPr lang="es-SV" sz="3200" dirty="0" smtClean="0"/>
              <a:t>Magnitudes/cantidades económicas</a:t>
            </a:r>
            <a:endParaRPr lang="es-E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SV" dirty="0" smtClean="0"/>
              <a:t>son aquellas posiciones que adoptan las personas (sujetos) &lt;&lt;inversores, consumidores, productores, etc. &gt;&gt; para prevenir que cierto comportamiento de mercado les afecte negativamente.</a:t>
            </a:r>
            <a:endParaRPr lang="es-ES" dirty="0"/>
          </a:p>
        </p:txBody>
      </p:sp>
      <p:sp>
        <p:nvSpPr>
          <p:cNvPr id="3" name="2 Título"/>
          <p:cNvSpPr>
            <a:spLocks noGrp="1"/>
          </p:cNvSpPr>
          <p:nvPr>
            <p:ph type="title"/>
          </p:nvPr>
        </p:nvSpPr>
        <p:spPr/>
        <p:txBody>
          <a:bodyPr/>
          <a:lstStyle/>
          <a:p>
            <a:r>
              <a:rPr lang="es-SV" dirty="0" smtClean="0"/>
              <a:t>Actitudes económicas</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endParaRPr lang="es-SV" sz="2600" dirty="0" smtClean="0"/>
          </a:p>
          <a:p>
            <a:r>
              <a:rPr lang="es-SV" sz="2600" dirty="0" smtClean="0"/>
              <a:t>Estas son el resultado de las actitudes que toma el sujeto económico en torno a su previsión de mercado, conociendo las magnitudes de tal mercado; sabiendo que mientras más grande sea la capacidad productiva y económica del sujeto más influencia tendrán las decisiones que tales tomen con respecto al futuro del mercado. </a:t>
            </a:r>
            <a:endParaRPr lang="es-ES" sz="2600" dirty="0"/>
          </a:p>
        </p:txBody>
      </p:sp>
      <p:sp>
        <p:nvSpPr>
          <p:cNvPr id="3" name="2 Título"/>
          <p:cNvSpPr>
            <a:spLocks noGrp="1"/>
          </p:cNvSpPr>
          <p:nvPr>
            <p:ph type="title"/>
          </p:nvPr>
        </p:nvSpPr>
        <p:spPr/>
        <p:txBody>
          <a:bodyPr/>
          <a:lstStyle/>
          <a:p>
            <a:r>
              <a:rPr lang="es-SV" dirty="0" smtClean="0"/>
              <a:t>Decisiones económicas</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SV" sz="3000" dirty="0" smtClean="0"/>
              <a:t>Se relaciona con la organización del determinado conjunto de bienes y servicios que deben producirse, lo mismo que sus respectivas cantidades, luego con la utilización optima de los recursos disponibles y por último los procesos y la estructura de distribución de los bienes y servicios producidos. </a:t>
            </a:r>
            <a:endParaRPr lang="es-ES" sz="3000" dirty="0"/>
          </a:p>
        </p:txBody>
      </p:sp>
      <p:sp>
        <p:nvSpPr>
          <p:cNvPr id="3" name="2 Título"/>
          <p:cNvSpPr>
            <a:spLocks noGrp="1"/>
          </p:cNvSpPr>
          <p:nvPr>
            <p:ph type="title"/>
          </p:nvPr>
        </p:nvSpPr>
        <p:spPr/>
        <p:txBody>
          <a:bodyPr>
            <a:normAutofit fontScale="90000"/>
          </a:bodyPr>
          <a:lstStyle/>
          <a:p>
            <a:r>
              <a:rPr lang="es-SV" sz="3600" dirty="0" smtClean="0"/>
              <a:t>PRINCIPALES PROBLEMAS ECONOMICOS</a:t>
            </a:r>
            <a:endParaRPr lang="es-ES" dirty="0"/>
          </a:p>
        </p:txBody>
      </p:sp>
      <p:pic>
        <p:nvPicPr>
          <p:cNvPr id="5122" name="Picture 2"/>
          <p:cNvPicPr>
            <a:picLocks noChangeAspect="1" noChangeArrowheads="1"/>
          </p:cNvPicPr>
          <p:nvPr/>
        </p:nvPicPr>
        <p:blipFill>
          <a:blip r:embed="rId2" cstate="print"/>
          <a:srcRect/>
          <a:stretch>
            <a:fillRect/>
          </a:stretch>
        </p:blipFill>
        <p:spPr bwMode="auto">
          <a:xfrm>
            <a:off x="3643306" y="4786322"/>
            <a:ext cx="1619250" cy="1457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714488"/>
            <a:ext cx="8229600" cy="4411675"/>
          </a:xfrm>
        </p:spPr>
        <p:txBody>
          <a:bodyPr/>
          <a:lstStyle/>
          <a:p>
            <a:pPr algn="just"/>
            <a:r>
              <a:rPr lang="es-SV" sz="2600" dirty="0" smtClean="0"/>
              <a:t>Estos tres problemas básicos están relacionados con la escasez de recursos y lo ilimitado de las necesidades. En estas condiciones se ocultan tres niveles diferentes:</a:t>
            </a:r>
          </a:p>
          <a:p>
            <a:pPr algn="just">
              <a:buNone/>
            </a:pPr>
            <a:endParaRPr lang="es-ES" sz="2600" dirty="0" smtClean="0"/>
          </a:p>
          <a:p>
            <a:r>
              <a:rPr lang="es-SV" sz="2600" dirty="0" smtClean="0"/>
              <a:t>· Nivel económico: ¿Qué y cuándo producir?</a:t>
            </a:r>
            <a:endParaRPr lang="es-ES" sz="2600" dirty="0" smtClean="0"/>
          </a:p>
          <a:p>
            <a:r>
              <a:rPr lang="es-SV" sz="2600" dirty="0" smtClean="0"/>
              <a:t>·  Nivel Técnico: ¿Cómo producir? </a:t>
            </a:r>
            <a:endParaRPr lang="es-ES" sz="2600" dirty="0" smtClean="0"/>
          </a:p>
          <a:p>
            <a:r>
              <a:rPr lang="es-SV" sz="2600" dirty="0" smtClean="0"/>
              <a:t>·  Nivel social: ¿Para quién producir?</a:t>
            </a:r>
            <a:endParaRPr lang="es-ES" sz="2600" dirty="0" smtClean="0"/>
          </a:p>
          <a:p>
            <a:endParaRPr lang="es-ES" dirty="0"/>
          </a:p>
        </p:txBody>
      </p:sp>
      <p:pic>
        <p:nvPicPr>
          <p:cNvPr id="5" name="Picture 2"/>
          <p:cNvPicPr>
            <a:picLocks noChangeAspect="1" noChangeArrowheads="1"/>
          </p:cNvPicPr>
          <p:nvPr/>
        </p:nvPicPr>
        <p:blipFill>
          <a:blip r:embed="rId2" cstate="print"/>
          <a:srcRect/>
          <a:stretch>
            <a:fillRect/>
          </a:stretch>
        </p:blipFill>
        <p:spPr bwMode="auto">
          <a:xfrm>
            <a:off x="7000892" y="3500438"/>
            <a:ext cx="1914515" cy="1424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s-SV" dirty="0"/>
          </a:p>
        </p:txBody>
      </p:sp>
      <p:sp>
        <p:nvSpPr>
          <p:cNvPr id="3" name="Content Placeholder 2"/>
          <p:cNvSpPr>
            <a:spLocks noGrp="1"/>
          </p:cNvSpPr>
          <p:nvPr>
            <p:ph idx="1"/>
          </p:nvPr>
        </p:nvSpPr>
        <p:spPr/>
        <p:txBody>
          <a:bodyPr/>
          <a:lstStyle/>
          <a:p>
            <a:endParaRPr lang="es-SV"/>
          </a:p>
        </p:txBody>
      </p:sp>
      <p:sp>
        <p:nvSpPr>
          <p:cNvPr id="4098" name="Rectangle 2"/>
          <p:cNvSpPr>
            <a:spLocks noChangeArrowheads="1"/>
          </p:cNvSpPr>
          <p:nvPr/>
        </p:nvSpPr>
        <p:spPr bwMode="auto">
          <a:xfrm>
            <a:off x="0" y="-1531281"/>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SV" sz="2800" b="1" i="0" u="none" strike="noStrike" cap="none" normalizeH="0" baseline="0" dirty="0" smtClean="0">
              <a:ln>
                <a:noFill/>
              </a:ln>
              <a:solidFill>
                <a:srgbClr val="FFC000"/>
              </a:solidFill>
              <a:effectLst/>
              <a:latin typeface="Bodoni MT Black"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SV" sz="2800" b="1" dirty="0" smtClean="0">
              <a:solidFill>
                <a:srgbClr val="FFC000"/>
              </a:solidFill>
              <a:latin typeface="Bodoni MT Black"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SV" sz="2800" b="1" i="0" u="none" strike="noStrike" cap="none" normalizeH="0" baseline="0" dirty="0" smtClean="0">
              <a:ln>
                <a:noFill/>
              </a:ln>
              <a:solidFill>
                <a:srgbClr val="FFC000"/>
              </a:solidFill>
              <a:effectLst/>
              <a:latin typeface="Bodoni MT Black"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SV" sz="2800" b="1" dirty="0" smtClean="0">
              <a:solidFill>
                <a:srgbClr val="FFC000"/>
              </a:solidFill>
              <a:latin typeface="Bodoni MT Black"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SV" sz="2800" b="1" i="0" u="none" strike="noStrike" cap="none" normalizeH="0" baseline="0" dirty="0" smtClean="0">
              <a:ln>
                <a:noFill/>
              </a:ln>
              <a:solidFill>
                <a:srgbClr val="FFC000"/>
              </a:solidFill>
              <a:effectLst/>
              <a:latin typeface="Bodoni MT Black"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SV" sz="2800" b="1" i="0" u="none" strike="noStrike" cap="none" normalizeH="0" baseline="0" dirty="0" smtClean="0">
                <a:ln>
                  <a:noFill/>
                </a:ln>
                <a:solidFill>
                  <a:srgbClr val="FFC000"/>
                </a:solidFill>
                <a:effectLst/>
                <a:latin typeface="Bodoni MT Black" pitchFamily="18" charset="0"/>
                <a:ea typeface="Times New Roman" pitchFamily="18" charset="0"/>
                <a:cs typeface="Times New Roman" pitchFamily="18" charset="0"/>
              </a:rPr>
              <a:t>¿</a:t>
            </a:r>
            <a:r>
              <a:rPr kumimoji="0" lang="es-SV" sz="2800" b="1" i="0" u="none" strike="noStrike" cap="none" normalizeH="0" baseline="0" dirty="0" smtClean="0">
                <a:ln>
                  <a:noFill/>
                </a:ln>
                <a:solidFill>
                  <a:srgbClr val="FFC000"/>
                </a:solidFill>
                <a:effectLst/>
                <a:latin typeface="Bodoni MT Black" pitchFamily="18" charset="0"/>
                <a:ea typeface="Times New Roman" pitchFamily="18" charset="0"/>
                <a:cs typeface="Times New Roman" pitchFamily="18" charset="0"/>
              </a:rPr>
              <a:t>Cuáles son los verdaderos problemas económicos en El</a:t>
            </a:r>
            <a:r>
              <a:rPr kumimoji="0" lang="es-SV" sz="2800" b="1" i="0" u="none" strike="noStrike" cap="none" normalizeH="0" dirty="0" smtClean="0">
                <a:ln>
                  <a:noFill/>
                </a:ln>
                <a:solidFill>
                  <a:srgbClr val="FFC000"/>
                </a:solidFill>
                <a:effectLst/>
                <a:latin typeface="Bodoni MT Black" pitchFamily="18" charset="0"/>
                <a:ea typeface="Times New Roman" pitchFamily="18" charset="0"/>
                <a:cs typeface="Times New Roman" pitchFamily="18" charset="0"/>
              </a:rPr>
              <a:t> Salvador</a:t>
            </a:r>
            <a:r>
              <a:rPr kumimoji="0" lang="es-SV" sz="2800" b="1" i="0" u="none" strike="noStrike" cap="none" normalizeH="0" baseline="0" dirty="0" smtClean="0">
                <a:ln>
                  <a:noFill/>
                </a:ln>
                <a:solidFill>
                  <a:srgbClr val="FFC000"/>
                </a:solidFill>
                <a:effectLst/>
                <a:latin typeface="Bodoni MT Black" pitchFamily="18" charset="0"/>
                <a:ea typeface="Times New Roman" pitchFamily="18" charset="0"/>
                <a:cs typeface="Times New Roman" pitchFamily="18" charset="0"/>
              </a:rPr>
              <a:t>?</a:t>
            </a:r>
            <a:endParaRPr kumimoji="0" lang="es-SV" sz="2800" b="0" i="0" u="none" strike="noStrike" cap="none" normalizeH="0" baseline="0" dirty="0" smtClean="0">
              <a:ln>
                <a:noFill/>
              </a:ln>
              <a:solidFill>
                <a:srgbClr val="FFC000"/>
              </a:solidFill>
              <a:effectLst/>
              <a:latin typeface="Bodoni MT Black" pitchFamily="18" charset="0"/>
            </a:endParaRPr>
          </a:p>
        </p:txBody>
      </p:sp>
      <p:sp>
        <p:nvSpPr>
          <p:cNvPr id="4100" name="Rectangle 4"/>
          <p:cNvSpPr>
            <a:spLocks noChangeArrowheads="1"/>
          </p:cNvSpPr>
          <p:nvPr/>
        </p:nvSpPr>
        <p:spPr bwMode="auto">
          <a:xfrm>
            <a:off x="214282" y="2420888"/>
            <a:ext cx="892971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SV" sz="2000" i="0" u="none" strike="noStrike" cap="none" normalizeH="0" baseline="0" dirty="0" smtClean="0">
                <a:ln>
                  <a:noFill/>
                </a:ln>
                <a:solidFill>
                  <a:srgbClr val="00B050"/>
                </a:solidFill>
                <a:effectLst/>
                <a:latin typeface="Arial Rounded MT Bold" pitchFamily="34" charset="0"/>
                <a:ea typeface="Times New Roman" pitchFamily="18" charset="0"/>
                <a:cs typeface="Times New Roman" pitchFamily="18" charset="0"/>
              </a:rPr>
              <a:t>Estamos saliendo lentamente de la anterior crisis económica del 2008, causada por una crisis en los mercados</a:t>
            </a:r>
            <a:r>
              <a:rPr kumimoji="0" lang="es-SV" sz="1600" i="0" u="none" strike="noStrike" cap="none" normalizeH="0" baseline="0" dirty="0" smtClean="0">
                <a:ln>
                  <a:noFill/>
                </a:ln>
                <a:solidFill>
                  <a:srgbClr val="00B050"/>
                </a:solidFill>
                <a:effectLst/>
                <a:latin typeface="Arial Rounded MT Bold" pitchFamily="34" charset="0"/>
                <a:ea typeface="Times New Roman" pitchFamily="18" charset="0"/>
                <a:cs typeface="Times New Roman" pitchFamily="18" charset="0"/>
              </a:rPr>
              <a:t> </a:t>
            </a:r>
            <a:r>
              <a:rPr kumimoji="0" lang="es-SV" sz="2000" i="0" u="none" strike="noStrike" cap="none" normalizeH="0" baseline="0" dirty="0" smtClean="0">
                <a:ln>
                  <a:noFill/>
                </a:ln>
                <a:solidFill>
                  <a:srgbClr val="00B050"/>
                </a:solidFill>
                <a:effectLst/>
                <a:latin typeface="Arial Rounded MT Bold" pitchFamily="34" charset="0"/>
                <a:ea typeface="Times New Roman" pitchFamily="18" charset="0"/>
                <a:cs typeface="Times New Roman" pitchFamily="18" charset="0"/>
              </a:rPr>
              <a:t>financieros, y se nos avecina una segunda crisis económica originada en los principales países desarrollados de Europa y en EE.UU., originada por manejos políticos irresponsables de la administración fiscal. Acompañada de la desaceleración de la economía en China, el debilitamiento del dólar y el encarecimiento de los alimentos y el petróleo.</a:t>
            </a:r>
            <a:endParaRPr kumimoji="0" lang="es-SV" i="0" u="none" strike="noStrike" cap="none" normalizeH="0" baseline="0" dirty="0" smtClean="0">
              <a:ln>
                <a:noFill/>
              </a:ln>
              <a:solidFill>
                <a:srgbClr val="00B050"/>
              </a:solidFill>
              <a:effectLst/>
              <a:latin typeface="Arial Rounded MT Bold"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SV" sz="2000" i="0" u="none" strike="noStrike" cap="none" normalizeH="0" baseline="0" dirty="0" smtClean="0">
                <a:ln>
                  <a:noFill/>
                </a:ln>
                <a:solidFill>
                  <a:srgbClr val="00B050"/>
                </a:solidFill>
                <a:effectLst/>
                <a:latin typeface="Arial Rounded MT Bold" pitchFamily="34" charset="0"/>
                <a:ea typeface="Times New Roman" pitchFamily="18" charset="0"/>
                <a:cs typeface="Times New Roman" pitchFamily="18" charset="0"/>
              </a:rPr>
              <a:t>Cuando se desacelera la economía en los EE.UU. el primer impacto para El Salvador es la caída de las remesas y de las exportaciones. Esto nos provocará más desempleo, mayor pobreza, caída del consumo y de la producción nacional. Aumentando los desequilibrios macroeconómicos.</a:t>
            </a:r>
            <a:endParaRPr kumimoji="0" lang="es-SV" sz="3200" i="0" u="none" strike="noStrike" cap="none" normalizeH="0" baseline="0" dirty="0" smtClean="0">
              <a:ln>
                <a:noFill/>
              </a:ln>
              <a:solidFill>
                <a:srgbClr val="00B050"/>
              </a:solidFill>
              <a:effectLst/>
              <a:latin typeface="Arial Rounded MT Bold"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596" y="571480"/>
            <a:ext cx="8286808"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SV" sz="2600" b="0" i="0" u="none" strike="noStrike" cap="none" normalizeH="0" baseline="0" dirty="0" smtClean="0">
                <a:ln>
                  <a:noFill/>
                </a:ln>
                <a:solidFill>
                  <a:schemeClr val="tx2">
                    <a:lumMod val="75000"/>
                  </a:schemeClr>
                </a:solidFill>
                <a:effectLst/>
                <a:latin typeface="Arial Rounded MT Bold" pitchFamily="34" charset="0"/>
                <a:ea typeface="Times New Roman" pitchFamily="18" charset="0"/>
                <a:cs typeface="Times New Roman" pitchFamily="18" charset="0"/>
              </a:rPr>
              <a:t>Una economía de lento crecimiento sin capacidad de generar los dólares suficientes para sostener un consumo del 104% del PIB y sin capacidad de reponer los empleos perdidos durante la pasada crisis y mucho menos absorber la nueva demanda laboral de los jóvenes.</a:t>
            </a:r>
          </a:p>
          <a:p>
            <a:pPr marL="0" marR="0" lvl="0" indent="0" defTabSz="914400" rtl="0" eaLnBrk="1" fontAlgn="base" latinLnBrk="0" hangingPunct="1">
              <a:lnSpc>
                <a:spcPct val="100000"/>
              </a:lnSpc>
              <a:spcBef>
                <a:spcPct val="0"/>
              </a:spcBef>
              <a:spcAft>
                <a:spcPct val="0"/>
              </a:spcAft>
              <a:buClrTx/>
              <a:buSzTx/>
              <a:buFontTx/>
              <a:buNone/>
              <a:tabLst/>
            </a:pPr>
            <a:r>
              <a:rPr kumimoji="0" lang="es-SV" sz="2600" b="0" i="0" u="none" strike="noStrike" cap="none" normalizeH="0" baseline="0" dirty="0" smtClean="0">
                <a:ln>
                  <a:noFill/>
                </a:ln>
                <a:solidFill>
                  <a:schemeClr val="tx2">
                    <a:lumMod val="75000"/>
                  </a:schemeClr>
                </a:solidFill>
                <a:effectLst/>
                <a:latin typeface="Arial Rounded MT Bold" pitchFamily="34" charset="0"/>
                <a:ea typeface="Times New Roman" pitchFamily="18" charset="0"/>
                <a:cs typeface="Times New Roman" pitchFamily="18" charset="0"/>
              </a:rPr>
              <a:t> LOS PRINCIPALES PROBLEMAS ECONÓMICOS ESTRUCTURALES DEL PAÍS SE HAN AGUDIZADO Y SON: EL DESEMPLEO, LA DESIGUALDAD Y LOS DESEQUILIBRIOS MACROECONÓMICOS Y FINANCIEROS. </a:t>
            </a:r>
            <a:endParaRPr kumimoji="0" lang="es-SV" sz="2600" b="0" i="0" u="none" strike="noStrike" cap="none" normalizeH="0" baseline="0" dirty="0" smtClean="0">
              <a:ln>
                <a:noFill/>
              </a:ln>
              <a:solidFill>
                <a:schemeClr val="tx2">
                  <a:lumMod val="75000"/>
                </a:schemeClr>
              </a:solidFill>
              <a:effectLst/>
              <a:latin typeface="Arial Rounded MT Bold"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rot="20120171">
            <a:off x="577445" y="1950670"/>
            <a:ext cx="8229600" cy="1143000"/>
          </a:xfrm>
        </p:spPr>
        <p:txBody>
          <a:bodyPr/>
          <a:lstStyle/>
          <a:p>
            <a:r>
              <a:rPr lang="es-SV" b="1" dirty="0" smtClean="0"/>
              <a:t>Problemas de decisión</a:t>
            </a:r>
            <a:endParaRPr lang="es-ES" dirty="0"/>
          </a:p>
        </p:txBody>
      </p:sp>
      <p:pic>
        <p:nvPicPr>
          <p:cNvPr id="3074" name="Picture 2"/>
          <p:cNvPicPr>
            <a:picLocks noChangeAspect="1" noChangeArrowheads="1"/>
          </p:cNvPicPr>
          <p:nvPr/>
        </p:nvPicPr>
        <p:blipFill>
          <a:blip r:embed="rId2" cstate="print"/>
          <a:srcRect/>
          <a:stretch>
            <a:fillRect/>
          </a:stretch>
        </p:blipFill>
        <p:spPr bwMode="auto">
          <a:xfrm>
            <a:off x="3643306" y="4500570"/>
            <a:ext cx="2286000" cy="1524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SV" sz="2600" dirty="0" smtClean="0"/>
              <a:t>Es básicamente el problema de decidir cuales de las necesidades de los </a:t>
            </a:r>
            <a:r>
              <a:rPr lang="es-SV" sz="2400" dirty="0" smtClean="0"/>
              <a:t>CONSUMIDORES</a:t>
            </a:r>
            <a:r>
              <a:rPr lang="es-SV" sz="2600" dirty="0" smtClean="0"/>
              <a:t> son más importantes y en que grado las satisfará... Corresponde determinar una escala para diferentes bienes y servicios y que refleje el deseo que sienta esa sociedad.</a:t>
            </a:r>
          </a:p>
          <a:p>
            <a:pPr>
              <a:buNone/>
            </a:pPr>
            <a:endParaRPr lang="es-SV" sz="2600" dirty="0" smtClean="0"/>
          </a:p>
          <a:p>
            <a:r>
              <a:rPr lang="es-ES" sz="2800" dirty="0" smtClean="0"/>
              <a:t> </a:t>
            </a:r>
            <a:r>
              <a:rPr lang="es-SV" sz="2800" dirty="0" smtClean="0"/>
              <a:t>Qué y cuándo se producirá: </a:t>
            </a:r>
          </a:p>
          <a:p>
            <a:pPr>
              <a:buNone/>
            </a:pPr>
            <a:r>
              <a:rPr lang="es-SV" sz="2800" dirty="0" smtClean="0"/>
              <a:t>Depende de que precios y cuantos </a:t>
            </a:r>
          </a:p>
          <a:p>
            <a:pPr>
              <a:buNone/>
            </a:pPr>
            <a:r>
              <a:rPr lang="es-SV" sz="2800" dirty="0" smtClean="0"/>
              <a:t>consumidores están dispuestos a pagarlos.</a:t>
            </a:r>
            <a:endParaRPr lang="es-ES" sz="2800" dirty="0" smtClean="0"/>
          </a:p>
          <a:p>
            <a:endParaRPr lang="es-ES" sz="2600" dirty="0" smtClean="0"/>
          </a:p>
          <a:p>
            <a:endParaRPr lang="es-ES" dirty="0"/>
          </a:p>
        </p:txBody>
      </p:sp>
      <p:sp>
        <p:nvSpPr>
          <p:cNvPr id="3" name="2 Título"/>
          <p:cNvSpPr>
            <a:spLocks noGrp="1"/>
          </p:cNvSpPr>
          <p:nvPr>
            <p:ph type="title"/>
          </p:nvPr>
        </p:nvSpPr>
        <p:spPr/>
        <p:txBody>
          <a:bodyPr>
            <a:noAutofit/>
          </a:bodyPr>
          <a:lstStyle/>
          <a:p>
            <a:r>
              <a:rPr lang="es-SV" sz="3200" dirty="0" smtClean="0"/>
              <a:t>La determinación de </a:t>
            </a:r>
            <a:r>
              <a:rPr lang="es-SV" sz="2800" dirty="0" smtClean="0"/>
              <a:t>QUÉ  Y CUÁNDO SE PRODUCIRÁ</a:t>
            </a:r>
            <a:endParaRPr lang="es-ES" sz="3200" dirty="0"/>
          </a:p>
        </p:txBody>
      </p:sp>
      <p:pic>
        <p:nvPicPr>
          <p:cNvPr id="4098" name="Picture 2"/>
          <p:cNvPicPr>
            <a:picLocks noChangeAspect="1" noChangeArrowheads="1"/>
          </p:cNvPicPr>
          <p:nvPr/>
        </p:nvPicPr>
        <p:blipFill>
          <a:blip r:embed="rId2" cstate="print"/>
          <a:srcRect/>
          <a:stretch>
            <a:fillRect/>
          </a:stretch>
        </p:blipFill>
        <p:spPr bwMode="auto">
          <a:xfrm>
            <a:off x="6786578" y="3786190"/>
            <a:ext cx="1857388" cy="18573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SV" sz="2400" dirty="0" smtClean="0"/>
              <a:t>Como organizar los recursos. Se trata de obtener la máxima eficiencia productiva alcanzando la movilización de todas las posibilidades de producción, la mejor combinación de recursos disponibles.</a:t>
            </a:r>
          </a:p>
          <a:p>
            <a:r>
              <a:rPr lang="es-SV" sz="2400" dirty="0" smtClean="0"/>
              <a:t>Cómo se producirá: Depende de los PRECIOS RELATIVOS de los factores productivos y de las materia primas.</a:t>
            </a:r>
            <a:endParaRPr lang="es-ES" sz="2400" dirty="0" smtClean="0"/>
          </a:p>
          <a:p>
            <a:endParaRPr lang="es-ES" dirty="0" smtClean="0"/>
          </a:p>
          <a:p>
            <a:endParaRPr lang="es-ES" dirty="0"/>
          </a:p>
        </p:txBody>
      </p:sp>
      <p:sp>
        <p:nvSpPr>
          <p:cNvPr id="3" name="2 Título"/>
          <p:cNvSpPr>
            <a:spLocks noGrp="1"/>
          </p:cNvSpPr>
          <p:nvPr>
            <p:ph type="title"/>
          </p:nvPr>
        </p:nvSpPr>
        <p:spPr/>
        <p:txBody>
          <a:bodyPr>
            <a:normAutofit/>
          </a:bodyPr>
          <a:lstStyle/>
          <a:p>
            <a:r>
              <a:rPr lang="es-SV" sz="3400" dirty="0" smtClean="0"/>
              <a:t>Se debe decidir CÓMO PRODUCIR?</a:t>
            </a:r>
            <a:endParaRPr lang="es-ES" sz="3400" dirty="0"/>
          </a:p>
        </p:txBody>
      </p:sp>
      <p:pic>
        <p:nvPicPr>
          <p:cNvPr id="8194" name="Picture 2"/>
          <p:cNvPicPr>
            <a:picLocks noChangeAspect="1" noChangeArrowheads="1"/>
          </p:cNvPicPr>
          <p:nvPr/>
        </p:nvPicPr>
        <p:blipFill>
          <a:blip r:embed="rId2" cstate="print"/>
          <a:srcRect/>
          <a:stretch>
            <a:fillRect/>
          </a:stretch>
        </p:blipFill>
        <p:spPr bwMode="auto">
          <a:xfrm>
            <a:off x="3357554" y="4143380"/>
            <a:ext cx="2228850" cy="2047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857364"/>
            <a:ext cx="9109930" cy="3385542"/>
          </a:xfrm>
          <a:prstGeom prst="rect">
            <a:avLst/>
          </a:prstGeom>
          <a:noFill/>
        </p:spPr>
        <p:txBody>
          <a:bodyPr wrap="none" lIns="91440" tIns="45720" rIns="91440" bIns="45720">
            <a:spAutoFit/>
          </a:bodyPr>
          <a:lstStyle/>
          <a:p>
            <a:pPr algn="ctr"/>
            <a:r>
              <a:rPr lang="es-E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ESCASES  Y SELECCIÓN, </a:t>
            </a:r>
          </a:p>
          <a:p>
            <a:pPr algn="ctr"/>
            <a:r>
              <a:rPr lang="es-E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CONCEPTO DE PROBLEMA ECONOMICO , </a:t>
            </a:r>
          </a:p>
          <a:p>
            <a:pPr algn="ctr"/>
            <a:r>
              <a:rPr lang="es-E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ELEMENTOS  </a:t>
            </a:r>
          </a:p>
          <a:p>
            <a:pPr algn="ctr"/>
            <a:r>
              <a:rPr lang="es-E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Y </a:t>
            </a:r>
          </a:p>
          <a:p>
            <a:pPr algn="ctr"/>
            <a:r>
              <a:rPr lang="es-E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s-E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EL PRINCIPIO ECONOMICO</a:t>
            </a:r>
            <a:endParaRPr lang="es-ES" sz="7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99617"/>
            <a:ext cx="8229600" cy="2643764"/>
          </a:xfrm>
        </p:spPr>
        <p:txBody>
          <a:bodyPr/>
          <a:lstStyle/>
          <a:p>
            <a:r>
              <a:rPr lang="es-SV" sz="2600" dirty="0" smtClean="0"/>
              <a:t>La distribución de la producción depende entonces de la distribución del ingreso personal. </a:t>
            </a:r>
          </a:p>
          <a:p>
            <a:r>
              <a:rPr lang="es-SV" sz="2600" dirty="0" smtClean="0"/>
              <a:t>Para quienes se producirá: </a:t>
            </a:r>
            <a:r>
              <a:rPr lang="es-SV" sz="2400" dirty="0" smtClean="0"/>
              <a:t>LA CAPACIDAD ADQUISITIVA </a:t>
            </a:r>
            <a:r>
              <a:rPr lang="es-SV" sz="2600" dirty="0" smtClean="0"/>
              <a:t>de esos pagos monetarios, dependerá también de los bienes y servicios que se compren.</a:t>
            </a:r>
            <a:endParaRPr lang="es-ES" sz="2600" dirty="0" smtClean="0"/>
          </a:p>
          <a:p>
            <a:endParaRPr lang="es-ES" dirty="0"/>
          </a:p>
        </p:txBody>
      </p:sp>
      <p:sp>
        <p:nvSpPr>
          <p:cNvPr id="3" name="2 Título"/>
          <p:cNvSpPr>
            <a:spLocks noGrp="1"/>
          </p:cNvSpPr>
          <p:nvPr>
            <p:ph type="title"/>
          </p:nvPr>
        </p:nvSpPr>
        <p:spPr/>
        <p:txBody>
          <a:bodyPr>
            <a:normAutofit/>
          </a:bodyPr>
          <a:lstStyle/>
          <a:p>
            <a:r>
              <a:rPr lang="es-ES" sz="2800" dirty="0" smtClean="0"/>
              <a:t> </a:t>
            </a:r>
            <a:r>
              <a:rPr lang="es-SV" sz="2800" dirty="0" smtClean="0"/>
              <a:t>Surge la pregunta ¿PARA QUIÉNES SE PRODUCE? </a:t>
            </a:r>
            <a:endParaRPr lang="es-ES" sz="2800" dirty="0"/>
          </a:p>
        </p:txBody>
      </p:sp>
      <p:pic>
        <p:nvPicPr>
          <p:cNvPr id="9218" name="Picture 2"/>
          <p:cNvPicPr>
            <a:picLocks noChangeAspect="1" noChangeArrowheads="1"/>
          </p:cNvPicPr>
          <p:nvPr/>
        </p:nvPicPr>
        <p:blipFill>
          <a:blip r:embed="rId2" cstate="print"/>
          <a:srcRect/>
          <a:stretch>
            <a:fillRect/>
          </a:stretch>
        </p:blipFill>
        <p:spPr bwMode="auto">
          <a:xfrm>
            <a:off x="3143240" y="4000504"/>
            <a:ext cx="2428892" cy="2214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S" sz="3000" dirty="0" smtClean="0"/>
              <a:t>PRINCIPIOS ECONOMICOS</a:t>
            </a:r>
            <a:endParaRPr lang="es-ES" sz="3000" dirty="0"/>
          </a:p>
        </p:txBody>
      </p:sp>
      <p:pic>
        <p:nvPicPr>
          <p:cNvPr id="8197" name="Picture 5" descr="E:\PRINCINPIOS ECONOMICOS.PNG"/>
          <p:cNvPicPr>
            <a:picLocks noGrp="1" noChangeAspect="1" noChangeArrowheads="1"/>
          </p:cNvPicPr>
          <p:nvPr>
            <p:ph idx="1"/>
          </p:nvPr>
        </p:nvPicPr>
        <p:blipFill>
          <a:blip r:embed="rId2" cstate="print"/>
          <a:srcRect/>
          <a:stretch>
            <a:fillRect/>
          </a:stretch>
        </p:blipFill>
        <p:spPr bwMode="auto">
          <a:xfrm>
            <a:off x="142844" y="1428736"/>
            <a:ext cx="8858312" cy="5286412"/>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SV"/>
          </a:p>
        </p:txBody>
      </p:sp>
      <p:sp>
        <p:nvSpPr>
          <p:cNvPr id="3" name="Content Placeholder 2"/>
          <p:cNvSpPr>
            <a:spLocks noGrp="1"/>
          </p:cNvSpPr>
          <p:nvPr>
            <p:ph idx="1"/>
          </p:nvPr>
        </p:nvSpPr>
        <p:spPr/>
        <p:txBody>
          <a:bodyPr/>
          <a:lstStyle/>
          <a:p>
            <a:endParaRPr lang="es-SV"/>
          </a:p>
        </p:txBody>
      </p:sp>
      <p:pic>
        <p:nvPicPr>
          <p:cNvPr id="1026" name="Picture 2" descr="F:\esc1.jpg"/>
          <p:cNvPicPr>
            <a:picLocks noChangeAspect="1" noChangeArrowheads="1"/>
          </p:cNvPicPr>
          <p:nvPr/>
        </p:nvPicPr>
        <p:blipFill>
          <a:blip r:embed="rId2" cstate="print"/>
          <a:srcRect/>
          <a:stretch>
            <a:fillRect/>
          </a:stretch>
        </p:blipFill>
        <p:spPr bwMode="auto">
          <a:xfrm>
            <a:off x="2143108" y="-10215658"/>
            <a:ext cx="4286280" cy="8972550"/>
          </a:xfrm>
          <a:prstGeom prst="rect">
            <a:avLst/>
          </a:prstGeom>
          <a:noFill/>
        </p:spPr>
      </p:pic>
      <p:pic>
        <p:nvPicPr>
          <p:cNvPr id="1027" name="Picture 3" descr="C:\Documents and Settings\Administrator\Desktop\794_exampl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28" name="Rectangle 4"/>
          <p:cNvSpPr>
            <a:spLocks noChangeArrowheads="1"/>
          </p:cNvSpPr>
          <p:nvPr/>
        </p:nvSpPr>
        <p:spPr bwMode="auto">
          <a:xfrm>
            <a:off x="0" y="0"/>
            <a:ext cx="9144000" cy="492951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SV"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SV"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rPr>
              <a:t>El Sistema Económico. Principios básicos de la Economía de Mercado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SV" sz="2400" b="0" i="0" u="none" strike="noStrike" cap="none" normalizeH="0" baseline="0" dirty="0" smtClean="0">
              <a:ln>
                <a:noFill/>
              </a:ln>
              <a:solidFill>
                <a:schemeClr val="bg2">
                  <a:lumMod val="75000"/>
                </a:schemeClr>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SV" sz="2400" b="0" i="0" u="none" strike="noStrike" cap="none" normalizeH="0" baseline="0" dirty="0" smtClean="0">
              <a:ln>
                <a:noFill/>
              </a:ln>
              <a:solidFill>
                <a:schemeClr val="bg2">
                  <a:lumMod val="75000"/>
                </a:schemeClr>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SV" sz="2400" b="1" i="0" u="none" strike="noStrike" cap="none" normalizeH="0" baseline="0" dirty="0" smtClean="0">
                <a:ln>
                  <a:noFill/>
                </a:ln>
                <a:solidFill>
                  <a:schemeClr val="bg2">
                    <a:lumMod val="75000"/>
                  </a:schemeClr>
                </a:solidFill>
                <a:effectLst/>
                <a:latin typeface="Arial" pitchFamily="34" charset="0"/>
                <a:ea typeface="Times New Roman" pitchFamily="18" charset="0"/>
              </a:rPr>
              <a:t>Sistema económico.</a:t>
            </a:r>
            <a:r>
              <a:rPr kumimoji="0" lang="es-SV" sz="2400" b="0" i="0" u="none" strike="noStrike" cap="none" normalizeH="0" baseline="0" dirty="0" smtClean="0">
                <a:ln>
                  <a:noFill/>
                </a:ln>
                <a:solidFill>
                  <a:schemeClr val="bg2">
                    <a:lumMod val="75000"/>
                  </a:schemeClr>
                </a:solidFill>
                <a:effectLst/>
                <a:latin typeface="Arial" pitchFamily="34" charset="0"/>
                <a:ea typeface="Times New Roman" pitchFamily="18" charset="0"/>
              </a:rPr>
              <a:t> Constituye un marco general, en el que se desenvuelve la actualidad económica de un país. Se lo puede definir como el conjunto de organizaciones económicas de una determinada sociedad. El sistema necesita cierto consenso social y la definición de derechos, mecanismos para asignar recursos, distribución de lo producido, asignar responsabilidad de aprobar y resolver problemas económicos. En síntesis responde a los interrogantes </a:t>
            </a:r>
            <a:r>
              <a:rPr kumimoji="0" lang="es-SV" sz="2400" b="0" i="1" u="none" strike="noStrike" cap="none" normalizeH="0" baseline="0" dirty="0" smtClean="0">
                <a:ln>
                  <a:noFill/>
                </a:ln>
                <a:solidFill>
                  <a:schemeClr val="bg2">
                    <a:lumMod val="75000"/>
                  </a:schemeClr>
                </a:solidFill>
                <a:effectLst/>
                <a:latin typeface="Arial" pitchFamily="34" charset="0"/>
                <a:ea typeface="Times New Roman" pitchFamily="18" charset="0"/>
              </a:rPr>
              <a:t>qué producir</a:t>
            </a:r>
            <a:r>
              <a:rPr kumimoji="0" lang="es-SV" sz="2400" b="0" i="0" u="none" strike="noStrike" cap="none" normalizeH="0" baseline="0" dirty="0" smtClean="0">
                <a:ln>
                  <a:noFill/>
                </a:ln>
                <a:solidFill>
                  <a:schemeClr val="bg2">
                    <a:lumMod val="75000"/>
                  </a:schemeClr>
                </a:solidFill>
                <a:effectLst/>
                <a:latin typeface="Arial" pitchFamily="34" charset="0"/>
                <a:ea typeface="Times New Roman" pitchFamily="18" charset="0"/>
              </a:rPr>
              <a:t>, </a:t>
            </a:r>
            <a:r>
              <a:rPr kumimoji="0" lang="es-SV" sz="2400" b="0" i="1" u="none" strike="noStrike" cap="none" normalizeH="0" baseline="0" dirty="0" smtClean="0">
                <a:ln>
                  <a:noFill/>
                </a:ln>
                <a:solidFill>
                  <a:schemeClr val="bg2">
                    <a:lumMod val="75000"/>
                  </a:schemeClr>
                </a:solidFill>
                <a:effectLst/>
                <a:latin typeface="Arial" pitchFamily="34" charset="0"/>
                <a:ea typeface="Times New Roman" pitchFamily="18" charset="0"/>
              </a:rPr>
              <a:t>cómo producir</a:t>
            </a:r>
            <a:r>
              <a:rPr kumimoji="0" lang="es-SV" sz="2400" b="0" i="0" u="none" strike="noStrike" cap="none" normalizeH="0" baseline="0" dirty="0" smtClean="0">
                <a:ln>
                  <a:noFill/>
                </a:ln>
                <a:solidFill>
                  <a:schemeClr val="bg2">
                    <a:lumMod val="75000"/>
                  </a:schemeClr>
                </a:solidFill>
                <a:effectLst/>
                <a:latin typeface="Arial" pitchFamily="34" charset="0"/>
                <a:ea typeface="Times New Roman" pitchFamily="18" charset="0"/>
              </a:rPr>
              <a:t> y </a:t>
            </a:r>
            <a:r>
              <a:rPr kumimoji="0" lang="es-SV" sz="2400" b="0" i="1" u="none" strike="noStrike" cap="none" normalizeH="0" baseline="0" dirty="0" smtClean="0">
                <a:ln>
                  <a:noFill/>
                </a:ln>
                <a:solidFill>
                  <a:schemeClr val="bg2">
                    <a:lumMod val="75000"/>
                  </a:schemeClr>
                </a:solidFill>
                <a:effectLst/>
                <a:latin typeface="Arial" pitchFamily="34" charset="0"/>
                <a:ea typeface="Times New Roman" pitchFamily="18" charset="0"/>
              </a:rPr>
              <a:t>para quién producir</a:t>
            </a:r>
            <a:r>
              <a:rPr kumimoji="0" lang="es-SV" sz="2400" b="0" i="0" u="none" strike="noStrike" cap="none" normalizeH="0" baseline="0" dirty="0" smtClean="0">
                <a:ln>
                  <a:noFill/>
                </a:ln>
                <a:solidFill>
                  <a:schemeClr val="bg2">
                    <a:lumMod val="75000"/>
                  </a:schemeClr>
                </a:solidFill>
                <a:effectLst/>
                <a:latin typeface="Arial" pitchFamily="34" charset="0"/>
                <a:ea typeface="Times New Roman" pitchFamily="18" charset="0"/>
              </a:rPr>
              <a:t>.</a:t>
            </a:r>
            <a:endParaRPr kumimoji="0" lang="es-SV" sz="2400" b="0" i="0" u="none" strike="noStrike" cap="none" normalizeH="0" baseline="0" dirty="0" smtClean="0">
              <a:ln>
                <a:noFill/>
              </a:ln>
              <a:solidFill>
                <a:schemeClr val="bg2">
                  <a:lumMod val="75000"/>
                </a:schemeClr>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SV"/>
          </a:p>
        </p:txBody>
      </p:sp>
      <p:sp>
        <p:nvSpPr>
          <p:cNvPr id="3" name="Content Placeholder 2"/>
          <p:cNvSpPr>
            <a:spLocks noGrp="1"/>
          </p:cNvSpPr>
          <p:nvPr>
            <p:ph idx="1"/>
          </p:nvPr>
        </p:nvSpPr>
        <p:spPr/>
        <p:txBody>
          <a:bodyPr/>
          <a:lstStyle/>
          <a:p>
            <a:endParaRPr lang="es-SV"/>
          </a:p>
        </p:txBody>
      </p:sp>
      <p:pic>
        <p:nvPicPr>
          <p:cNvPr id="4" name="Picture 3" descr="http://mateoucm.files.wordpress.com/2008/05/dollars_-_the_most_best.jpg?w=403&amp;h=302">
            <a:hlinkClick r:id="rId2"/>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428596" y="928670"/>
            <a:ext cx="8286808" cy="5262979"/>
          </a:xfrm>
          <a:prstGeom prst="rect">
            <a:avLst/>
          </a:prstGeom>
        </p:spPr>
        <p:txBody>
          <a:bodyPr wrap="square">
            <a:spAutoFit/>
          </a:bodyPr>
          <a:lstStyle/>
          <a:p>
            <a:r>
              <a:rPr lang="es-SV" sz="2400" b="1" dirty="0" smtClean="0">
                <a:solidFill>
                  <a:srgbClr val="002060"/>
                </a:solidFill>
                <a:latin typeface="Arial Rounded MT Bold" pitchFamily="34" charset="0"/>
              </a:rPr>
              <a:t>Economía de Mercado</a:t>
            </a:r>
            <a:r>
              <a:rPr lang="es-SV" sz="2400" dirty="0" smtClean="0">
                <a:solidFill>
                  <a:srgbClr val="002060"/>
                </a:solidFill>
                <a:latin typeface="Arial Rounded MT Bold" pitchFamily="34" charset="0"/>
              </a:rPr>
              <a:t>. Es un modelo que constituye la base del marco real en la que desenvuelven las economías de muchos países en la actualidad. Tiene como principio la libre iniciativa del individuo, para tomar decisiones en el terreno económico tanto como productor, como propietario de recursos o como consumidor. Este principio faculta a los consumidores como quienes deciden que bienes consumir, de acuerdo a sus preferencias y sus recursos. Lo que constituye la </a:t>
            </a:r>
            <a:r>
              <a:rPr lang="es-SV" sz="2400" b="1" dirty="0" smtClean="0">
                <a:solidFill>
                  <a:srgbClr val="002060"/>
                </a:solidFill>
                <a:latin typeface="Arial Rounded MT Bold" pitchFamily="34" charset="0"/>
              </a:rPr>
              <a:t>soberanía del consumidor</a:t>
            </a:r>
            <a:r>
              <a:rPr lang="es-SV" sz="2400" dirty="0" smtClean="0">
                <a:solidFill>
                  <a:srgbClr val="002060"/>
                </a:solidFill>
                <a:latin typeface="Arial Rounded MT Bold" pitchFamily="34" charset="0"/>
              </a:rPr>
              <a:t>.</a:t>
            </a:r>
          </a:p>
          <a:p>
            <a:r>
              <a:rPr lang="es-SV" sz="2400" dirty="0" smtClean="0">
                <a:solidFill>
                  <a:srgbClr val="002060"/>
                </a:solidFill>
                <a:latin typeface="Arial Rounded MT Bold" pitchFamily="34" charset="0"/>
              </a:rPr>
              <a:t>Los productores, por otro lado, producirán a efectos de maximizar el beneficio. Para que todos los agentes puedan actuar en armonía, el sistema debe dejar operar al mercado. Él es la institución central.</a:t>
            </a:r>
            <a:endParaRPr lang="es-SV" sz="2400" dirty="0">
              <a:solidFill>
                <a:srgbClr val="002060"/>
              </a:solidFill>
              <a:latin typeface="Arial Rounded MT Bold"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3429000" y="1214422"/>
            <a:ext cx="5715000" cy="6858000"/>
          </a:xfrm>
        </p:spPr>
        <p:txBody>
          <a:bodyPr>
            <a:normAutofit fontScale="70000" lnSpcReduction="20000"/>
          </a:bodyPr>
          <a:lstStyle/>
          <a:p>
            <a:pPr>
              <a:buNone/>
            </a:pPr>
            <a:r>
              <a:rPr lang="es-SV" dirty="0" smtClean="0"/>
              <a:t>       </a:t>
            </a:r>
            <a:r>
              <a:rPr lang="es-SV" dirty="0" smtClean="0">
                <a:solidFill>
                  <a:schemeClr val="tx2">
                    <a:lumMod val="50000"/>
                  </a:schemeClr>
                </a:solidFill>
              </a:rPr>
              <a:t>Ventajas.</a:t>
            </a:r>
            <a:endParaRPr lang="es-SV" b="1" dirty="0" smtClean="0">
              <a:solidFill>
                <a:schemeClr val="tx2">
                  <a:lumMod val="50000"/>
                </a:schemeClr>
              </a:solidFill>
            </a:endParaRPr>
          </a:p>
          <a:p>
            <a:pPr lvl="0"/>
            <a:r>
              <a:rPr lang="es-SV" dirty="0" smtClean="0">
                <a:solidFill>
                  <a:schemeClr val="tx2">
                    <a:lumMod val="75000"/>
                  </a:schemeClr>
                </a:solidFill>
              </a:rPr>
              <a:t>Permite la asignación eficiente de recursos. Implica especialización y evaluación: cada uno producirá aquello para lo que está mejor dotado.</a:t>
            </a:r>
          </a:p>
          <a:p>
            <a:pPr lvl="0"/>
            <a:r>
              <a:rPr lang="es-SV" dirty="0" smtClean="0">
                <a:solidFill>
                  <a:schemeClr val="tx2">
                    <a:lumMod val="75000"/>
                  </a:schemeClr>
                </a:solidFill>
              </a:rPr>
              <a:t>La competencia de los agentes conduce a lograr las soluciones más adecuadas para el conjunto (la colectividad).</a:t>
            </a:r>
          </a:p>
          <a:p>
            <a:pPr lvl="0"/>
            <a:r>
              <a:rPr lang="es-SV" dirty="0" smtClean="0">
                <a:solidFill>
                  <a:schemeClr val="tx2">
                    <a:lumMod val="75000"/>
                  </a:schemeClr>
                </a:solidFill>
              </a:rPr>
              <a:t>Se reducen los costos de información y de transacción porque las decisiones se toman en el mercado. No se centralizan.</a:t>
            </a:r>
          </a:p>
          <a:p>
            <a:pPr lvl="0"/>
            <a:r>
              <a:rPr lang="es-SV" dirty="0" smtClean="0">
                <a:solidFill>
                  <a:schemeClr val="tx2">
                    <a:lumMod val="75000"/>
                  </a:schemeClr>
                </a:solidFill>
              </a:rPr>
              <a:t>Respeta las libertades del individuo. El comportamiento de cada agente no se encuentra regulado directamente.</a:t>
            </a:r>
          </a:p>
          <a:p>
            <a:pPr lvl="0"/>
            <a:r>
              <a:rPr lang="es-SV" dirty="0" smtClean="0">
                <a:solidFill>
                  <a:schemeClr val="tx2">
                    <a:lumMod val="75000"/>
                  </a:schemeClr>
                </a:solidFill>
              </a:rPr>
              <a:t>Los cambios de precios y la competencia inducen la rápida introducción de innovación y cambios técnicos de los productores.</a:t>
            </a:r>
          </a:p>
          <a:p>
            <a:r>
              <a:rPr lang="es-SV" dirty="0" smtClean="0">
                <a:solidFill>
                  <a:schemeClr val="tx2">
                    <a:lumMod val="75000"/>
                  </a:schemeClr>
                </a:solidFill>
              </a:rPr>
              <a:t>Los desequilibrios tienden </a:t>
            </a:r>
            <a:r>
              <a:rPr lang="es-SV" dirty="0" smtClean="0">
                <a:solidFill>
                  <a:schemeClr val="accent4">
                    <a:lumMod val="60000"/>
                    <a:lumOff val="40000"/>
                  </a:schemeClr>
                </a:solidFill>
              </a:rPr>
              <a:t>a ser temporales</a:t>
            </a:r>
            <a:endParaRPr lang="es-SV" dirty="0">
              <a:solidFill>
                <a:schemeClr val="accent4">
                  <a:lumMod val="60000"/>
                  <a:lumOff val="40000"/>
                </a:schemeClr>
              </a:solidFill>
            </a:endParaRPr>
          </a:p>
        </p:txBody>
      </p:sp>
      <p:pic>
        <p:nvPicPr>
          <p:cNvPr id="3074" name="Picture 2" descr="http://www.usaconet.com/img/ventajas_img.png"/>
          <p:cNvPicPr>
            <a:picLocks noChangeAspect="1" noChangeArrowheads="1"/>
          </p:cNvPicPr>
          <p:nvPr/>
        </p:nvPicPr>
        <p:blipFill>
          <a:blip r:embed="rId2" cstate="print"/>
          <a:srcRect/>
          <a:stretch>
            <a:fillRect/>
          </a:stretch>
        </p:blipFill>
        <p:spPr bwMode="auto">
          <a:xfrm>
            <a:off x="214283" y="1357298"/>
            <a:ext cx="3143272" cy="5143536"/>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28596" y="285728"/>
            <a:ext cx="8072494" cy="6143668"/>
          </a:xfrm>
        </p:spPr>
        <p:txBody>
          <a:bodyPr>
            <a:normAutofit fontScale="25000" lnSpcReduction="20000"/>
          </a:bodyPr>
          <a:lstStyle/>
          <a:p>
            <a:pPr algn="just">
              <a:buNone/>
            </a:pPr>
            <a:r>
              <a:rPr lang="es-SV" sz="7400" dirty="0" smtClean="0">
                <a:solidFill>
                  <a:schemeClr val="tx2">
                    <a:lumMod val="50000"/>
                  </a:schemeClr>
                </a:solidFill>
              </a:rPr>
              <a:t>       </a:t>
            </a:r>
            <a:r>
              <a:rPr lang="es-SV" sz="12800" b="1" dirty="0" smtClean="0">
                <a:solidFill>
                  <a:schemeClr val="tx2">
                    <a:lumMod val="50000"/>
                  </a:schemeClr>
                </a:solidFill>
              </a:rPr>
              <a:t>Fallas.</a:t>
            </a:r>
          </a:p>
          <a:p>
            <a:pPr algn="just">
              <a:buNone/>
            </a:pPr>
            <a:endParaRPr lang="es-SV" sz="8000" b="1" dirty="0" smtClean="0">
              <a:solidFill>
                <a:schemeClr val="tx2">
                  <a:lumMod val="50000"/>
                </a:schemeClr>
              </a:solidFill>
            </a:endParaRPr>
          </a:p>
          <a:p>
            <a:pPr lvl="0" algn="just"/>
            <a:r>
              <a:rPr lang="es-SV" sz="8000" i="1" dirty="0" smtClean="0"/>
              <a:t>Existencia y riesgo de mercados no competitivos</a:t>
            </a:r>
            <a:r>
              <a:rPr lang="es-SV" sz="8000" dirty="0" smtClean="0"/>
              <a:t>. Los agentes tratan de eliminar la competencia, o los mercados pueden ser imperfectos, existiendo pocos demandantes u oferentes.</a:t>
            </a:r>
          </a:p>
          <a:p>
            <a:pPr lvl="0" algn="just"/>
            <a:r>
              <a:rPr lang="es-SV" sz="8000" i="1" dirty="0" smtClean="0"/>
              <a:t>Existencia de efectos externos</a:t>
            </a:r>
            <a:r>
              <a:rPr lang="es-SV" sz="8000" dirty="0" smtClean="0"/>
              <a:t>. El precio no recoge determinados costes de producción, los cuales paga otra persona. Es decir, alguien productor o consumidor sale beneficiado, y otro perjudicado. Por ejemplo por la contaminación que produce la fabrica.</a:t>
            </a:r>
          </a:p>
          <a:p>
            <a:pPr lvl="0" algn="just"/>
            <a:r>
              <a:rPr lang="es-SV" sz="8000" i="1" dirty="0" smtClean="0"/>
              <a:t>Deficiente valorización de los bienes públicos</a:t>
            </a:r>
            <a:r>
              <a:rPr lang="es-SV" sz="8000" dirty="0" smtClean="0"/>
              <a:t>. Ellos don bienes que siendo necesarios no pueden producirse por el sector privado, porque no existiría demandantes dispuestos a pagar, ni productores que costearan los gastos.</a:t>
            </a:r>
          </a:p>
          <a:p>
            <a:pPr lvl="0" algn="just"/>
            <a:r>
              <a:rPr lang="es-SV" sz="8000" i="1" dirty="0" smtClean="0"/>
              <a:t>Existencia de rendimientos a escala creciente. </a:t>
            </a:r>
            <a:r>
              <a:rPr lang="es-SV" sz="8000" dirty="0" smtClean="0"/>
              <a:t>La economía de producción en gran escala deriva en sus costos de producción decreciente a largo plazo. Lo que, con la limitación de la demanda acaba provocando la concentración en un número reducido de empresas eficientes.</a:t>
            </a:r>
          </a:p>
          <a:p>
            <a:pPr lvl="0" algn="just"/>
            <a:r>
              <a:rPr lang="es-SV" sz="8000" i="1" dirty="0" smtClean="0"/>
              <a:t>Mala distribución de la renta.</a:t>
            </a:r>
            <a:r>
              <a:rPr lang="es-SV" sz="8000" dirty="0" smtClean="0"/>
              <a:t> La distribución de la renta que resulta del libre mercado responde a criterios de eficiencia, pero  no a principios de equidad. Los mecanismos de mercado tienden a retribuir a los más fuertes (los que más tienen). No brindan respuestas justas ante una situación de debilidad.</a:t>
            </a:r>
          </a:p>
          <a:p>
            <a:pPr algn="just"/>
            <a:endParaRPr lang="es-SV"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http://mayu026.files.wordpress.com/2007/08/capitalismo-globalizacion.jpg?w=329&amp;h=400">
            <a:hlinkClick r:id="rId2"/>
          </p:cNvPr>
          <p:cNvPicPr>
            <a:picLocks noGrp="1"/>
          </p:cNvPicPr>
          <p:nvPr>
            <p:ph sz="half" idx="2"/>
          </p:nvPr>
        </p:nvPicPr>
        <p:blipFill>
          <a:blip r:embed="rId3" cstate="print"/>
          <a:srcRect/>
          <a:stretch>
            <a:fillRect/>
          </a:stretch>
        </p:blipFill>
        <p:spPr bwMode="auto">
          <a:xfrm>
            <a:off x="4814136" y="214290"/>
            <a:ext cx="4044144" cy="6081735"/>
          </a:xfrm>
          <a:prstGeom prst="rect">
            <a:avLst/>
          </a:prstGeom>
          <a:noFill/>
          <a:ln w="9525">
            <a:noFill/>
            <a:miter lim="800000"/>
            <a:headEnd/>
            <a:tailEnd/>
          </a:ln>
        </p:spPr>
      </p:pic>
      <p:sp>
        <p:nvSpPr>
          <p:cNvPr id="8" name="Content Placeholder 7"/>
          <p:cNvSpPr>
            <a:spLocks noGrp="1"/>
          </p:cNvSpPr>
          <p:nvPr>
            <p:ph sz="half" idx="1"/>
          </p:nvPr>
        </p:nvSpPr>
        <p:spPr>
          <a:xfrm>
            <a:off x="0" y="0"/>
            <a:ext cx="4502944" cy="6858000"/>
          </a:xfrm>
        </p:spPr>
        <p:txBody>
          <a:bodyPr>
            <a:normAutofit fontScale="92500" lnSpcReduction="10000"/>
          </a:bodyPr>
          <a:lstStyle/>
          <a:p>
            <a:pPr>
              <a:buNone/>
            </a:pPr>
            <a:r>
              <a:rPr lang="es-SV" dirty="0" smtClean="0">
                <a:solidFill>
                  <a:schemeClr val="tx2">
                    <a:lumMod val="50000"/>
                  </a:schemeClr>
                </a:solidFill>
              </a:rPr>
              <a:t>     El sistema de mercado reconoce dos principios de base </a:t>
            </a:r>
            <a:r>
              <a:rPr lang="es-SV" b="1" i="1" dirty="0" smtClean="0">
                <a:solidFill>
                  <a:schemeClr val="tx2">
                    <a:lumMod val="50000"/>
                  </a:schemeClr>
                </a:solidFill>
              </a:rPr>
              <a:t>la libertad</a:t>
            </a:r>
            <a:r>
              <a:rPr lang="es-SV" dirty="0" smtClean="0">
                <a:solidFill>
                  <a:schemeClr val="tx2">
                    <a:lumMod val="50000"/>
                  </a:schemeClr>
                </a:solidFill>
              </a:rPr>
              <a:t> y </a:t>
            </a:r>
            <a:r>
              <a:rPr lang="es-SV" b="1" i="1" dirty="0" smtClean="0">
                <a:solidFill>
                  <a:schemeClr val="tx2">
                    <a:lumMod val="50000"/>
                  </a:schemeClr>
                </a:solidFill>
              </a:rPr>
              <a:t>la individualidad</a:t>
            </a:r>
            <a:r>
              <a:rPr lang="es-SV" dirty="0" smtClean="0">
                <a:solidFill>
                  <a:schemeClr val="tx2">
                    <a:lumMod val="50000"/>
                  </a:schemeClr>
                </a:solidFill>
              </a:rPr>
              <a:t>. Además, en un segundo plano, se muestra conforme a principios institucionales básicos, relacionados con los dos primeros:</a:t>
            </a:r>
          </a:p>
          <a:p>
            <a:pPr lvl="0"/>
            <a:r>
              <a:rPr lang="es-SV" dirty="0" smtClean="0">
                <a:solidFill>
                  <a:schemeClr val="accent2">
                    <a:lumMod val="50000"/>
                  </a:schemeClr>
                </a:solidFill>
              </a:rPr>
              <a:t>El derecho a la propiedad individual.</a:t>
            </a:r>
          </a:p>
          <a:p>
            <a:pPr lvl="0"/>
            <a:r>
              <a:rPr lang="es-SV" dirty="0" smtClean="0">
                <a:solidFill>
                  <a:schemeClr val="accent2">
                    <a:lumMod val="50000"/>
                  </a:schemeClr>
                </a:solidFill>
              </a:rPr>
              <a:t>El derecho a contratar e intercambiar libremente.</a:t>
            </a:r>
          </a:p>
          <a:p>
            <a:pPr lvl="0"/>
            <a:r>
              <a:rPr lang="es-SV" dirty="0" smtClean="0">
                <a:solidFill>
                  <a:schemeClr val="accent2">
                    <a:lumMod val="50000"/>
                  </a:schemeClr>
                </a:solidFill>
              </a:rPr>
              <a:t>El derecho de prestación de trabajo.</a:t>
            </a:r>
          </a:p>
          <a:p>
            <a:pPr lvl="0"/>
            <a:r>
              <a:rPr lang="es-SV" dirty="0" smtClean="0">
                <a:solidFill>
                  <a:schemeClr val="accent2">
                    <a:lumMod val="50000"/>
                  </a:schemeClr>
                </a:solidFill>
              </a:rPr>
              <a:t>La libertad de emprender y correr riesgo.</a:t>
            </a:r>
          </a:p>
          <a:p>
            <a:endParaRPr lang="es-SV"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E:\GRACIAS.png"/>
          <p:cNvPicPr>
            <a:picLocks noChangeAspect="1" noChangeArrowheads="1"/>
          </p:cNvPicPr>
          <p:nvPr/>
        </p:nvPicPr>
        <p:blipFill>
          <a:blip r:embed="rId2" cstate="print"/>
          <a:srcRect/>
          <a:stretch>
            <a:fillRect/>
          </a:stretch>
        </p:blipFill>
        <p:spPr bwMode="auto">
          <a:xfrm>
            <a:off x="0" y="1131874"/>
            <a:ext cx="8177444" cy="57261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SV" dirty="0" smtClean="0"/>
              <a:t>Situación en la que los recursos son insuficientes para producir bienes que satisfagan las necesidades.</a:t>
            </a:r>
            <a:endParaRPr lang="es-ES" dirty="0" smtClean="0"/>
          </a:p>
          <a:p>
            <a:endParaRPr lang="es-ES" dirty="0"/>
          </a:p>
        </p:txBody>
      </p:sp>
      <p:sp>
        <p:nvSpPr>
          <p:cNvPr id="3" name="2 Título"/>
          <p:cNvSpPr>
            <a:spLocks noGrp="1"/>
          </p:cNvSpPr>
          <p:nvPr>
            <p:ph type="title"/>
          </p:nvPr>
        </p:nvSpPr>
        <p:spPr/>
        <p:txBody>
          <a:bodyPr/>
          <a:lstStyle/>
          <a:p>
            <a:r>
              <a:rPr lang="es-SV" dirty="0" smtClean="0"/>
              <a:t>Escases y selección</a:t>
            </a:r>
            <a:endParaRPr lang="es-ES" dirty="0"/>
          </a:p>
        </p:txBody>
      </p:sp>
      <p:pic>
        <p:nvPicPr>
          <p:cNvPr id="1027" name="Picture 3"/>
          <p:cNvPicPr>
            <a:picLocks noChangeAspect="1" noChangeArrowheads="1"/>
          </p:cNvPicPr>
          <p:nvPr/>
        </p:nvPicPr>
        <p:blipFill>
          <a:blip r:embed="rId2" cstate="print"/>
          <a:srcRect/>
          <a:stretch>
            <a:fillRect/>
          </a:stretch>
        </p:blipFill>
        <p:spPr bwMode="auto">
          <a:xfrm>
            <a:off x="3286116" y="3571876"/>
            <a:ext cx="2143125" cy="2143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sz="2600" dirty="0" smtClean="0"/>
              <a:t>Definido como el estado en que las necesidades de la gente crecen con mayor rapidez que la producción. De modo que el problema de la escasez se encuentra vinculado, en una economía del mercado, a la elección u al costo de oportunidad. Se clasifica en:</a:t>
            </a:r>
          </a:p>
          <a:p>
            <a:pPr>
              <a:buNone/>
            </a:pPr>
            <a:endParaRPr lang="es-ES" sz="2600" dirty="0" smtClean="0"/>
          </a:p>
          <a:p>
            <a:r>
              <a:rPr lang="es-ES" sz="2600" dirty="0" smtClean="0"/>
              <a:t>A nivel personal</a:t>
            </a:r>
          </a:p>
          <a:p>
            <a:r>
              <a:rPr lang="es-ES" sz="2600" dirty="0" smtClean="0"/>
              <a:t>A nivel empresarial</a:t>
            </a:r>
          </a:p>
          <a:p>
            <a:r>
              <a:rPr lang="es-ES" sz="2600" dirty="0" smtClean="0"/>
              <a:t>A nivel Gobierno.</a:t>
            </a:r>
          </a:p>
          <a:p>
            <a:endParaRPr lang="es-ES" dirty="0"/>
          </a:p>
        </p:txBody>
      </p:sp>
      <p:sp>
        <p:nvSpPr>
          <p:cNvPr id="3" name="2 Título"/>
          <p:cNvSpPr>
            <a:spLocks noGrp="1"/>
          </p:cNvSpPr>
          <p:nvPr>
            <p:ph type="title"/>
          </p:nvPr>
        </p:nvSpPr>
        <p:spPr/>
        <p:txBody>
          <a:bodyPr>
            <a:normAutofit fontScale="90000"/>
          </a:bodyPr>
          <a:lstStyle/>
          <a:p>
            <a:r>
              <a:rPr lang="es-ES" dirty="0" smtClean="0"/>
              <a:t/>
            </a:r>
            <a:br>
              <a:rPr lang="es-ES" dirty="0" smtClean="0"/>
            </a:br>
            <a:r>
              <a:rPr lang="es-ES" dirty="0" smtClean="0"/>
              <a:t> Escasez: </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659973"/>
            <a:ext cx="8229600" cy="4626547"/>
          </a:xfrm>
        </p:spPr>
        <p:txBody>
          <a:bodyPr>
            <a:normAutofit/>
          </a:bodyPr>
          <a:lstStyle/>
          <a:p>
            <a:r>
              <a:rPr lang="es-SV" sz="2800" dirty="0" smtClean="0"/>
              <a:t>El problema económico (o de economizar) es el uso eficaz de los recursos limitados para satisfacer las aspiraciones ilimitadas de la sociedad. Tras verificar que las aspiraciones son ilimitadas e inventariar los recursos existentes, se estudia el problema económico con ayuda de la curva de posibilidades de producción, que demuestra que es necesario elegir y que la economía solamente puede crecer si los recursos se utilizan e incrementan eficazmente.</a:t>
            </a:r>
            <a:endParaRPr lang="es-ES" sz="2800" dirty="0" smtClean="0"/>
          </a:p>
          <a:p>
            <a:endParaRPr lang="es-ES" sz="2800" dirty="0"/>
          </a:p>
        </p:txBody>
      </p:sp>
      <p:sp>
        <p:nvSpPr>
          <p:cNvPr id="3" name="2 Título"/>
          <p:cNvSpPr>
            <a:spLocks noGrp="1"/>
          </p:cNvSpPr>
          <p:nvPr>
            <p:ph type="title"/>
          </p:nvPr>
        </p:nvSpPr>
        <p:spPr/>
        <p:txBody>
          <a:bodyPr>
            <a:normAutofit/>
          </a:bodyPr>
          <a:lstStyle/>
          <a:p>
            <a:r>
              <a:rPr lang="es-ES" sz="4000" dirty="0" smtClean="0"/>
              <a:t>Problema económico</a:t>
            </a:r>
            <a:endParaRPr lang="es-E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SV" dirty="0" smtClean="0"/>
              <a:t>Los elementos económicos se determinan en base a una serie de factores las cuales inciden, influyen y repercuten en determinada actividad económica. Toda persona (Sujeto) está implicada en lo que la actividad económica en si refiere. </a:t>
            </a:r>
            <a:endParaRPr lang="es-ES" dirty="0"/>
          </a:p>
        </p:txBody>
      </p:sp>
      <p:sp>
        <p:nvSpPr>
          <p:cNvPr id="3" name="2 Título"/>
          <p:cNvSpPr>
            <a:spLocks noGrp="1"/>
          </p:cNvSpPr>
          <p:nvPr>
            <p:ph type="title"/>
          </p:nvPr>
        </p:nvSpPr>
        <p:spPr/>
        <p:txBody>
          <a:bodyPr>
            <a:normAutofit/>
          </a:bodyPr>
          <a:lstStyle/>
          <a:p>
            <a:r>
              <a:rPr lang="es-SV" sz="3600" b="1" i="1" dirty="0" smtClean="0"/>
              <a:t>Elementos del Problema económico</a:t>
            </a:r>
            <a:endParaRPr lang="es-ES" sz="3600" dirty="0"/>
          </a:p>
        </p:txBody>
      </p:sp>
      <p:pic>
        <p:nvPicPr>
          <p:cNvPr id="2050" name="Picture 2"/>
          <p:cNvPicPr>
            <a:picLocks noChangeAspect="1" noChangeArrowheads="1"/>
          </p:cNvPicPr>
          <p:nvPr/>
        </p:nvPicPr>
        <p:blipFill>
          <a:blip r:embed="rId2" cstate="print"/>
          <a:srcRect/>
          <a:stretch>
            <a:fillRect/>
          </a:stretch>
        </p:blipFill>
        <p:spPr bwMode="auto">
          <a:xfrm>
            <a:off x="3000364" y="4357694"/>
            <a:ext cx="2286016" cy="2286016"/>
          </a:xfrm>
          <a:prstGeom prst="roundRect">
            <a:avLst>
              <a:gd name="adj" fmla="val 8594"/>
            </a:avLst>
          </a:prstGeom>
          <a:solidFill>
            <a:srgbClr val="FFFFFF">
              <a:shade val="85000"/>
            </a:srgbClr>
          </a:solidFill>
          <a:ln>
            <a:noFill/>
          </a:ln>
          <a:effectLst>
            <a:outerShdw blurRad="50800" dist="38100" dir="18900000" algn="bl" rotWithShape="0">
              <a:prstClr val="black">
                <a:alpha val="40000"/>
              </a:prstClr>
            </a:outerShd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SV" sz="2600" dirty="0" smtClean="0"/>
              <a:t>Para identificar aquellos elementos influyentes dentro de la economía, debemos comenzar por su categorización. En primer lugar, nos referiremos a los elementos del conocimiento económico, cuales son:</a:t>
            </a:r>
          </a:p>
          <a:p>
            <a:pPr>
              <a:buNone/>
            </a:pPr>
            <a:endParaRPr lang="es-SV" sz="2600" dirty="0" smtClean="0"/>
          </a:p>
          <a:p>
            <a:r>
              <a:rPr lang="es-SV" sz="2600" dirty="0" smtClean="0"/>
              <a:t>1. Los sujetos económicos: </a:t>
            </a:r>
          </a:p>
          <a:p>
            <a:r>
              <a:rPr lang="es-SV" sz="2600" dirty="0" smtClean="0"/>
              <a:t>2. Objetos económicos: </a:t>
            </a:r>
          </a:p>
          <a:p>
            <a:r>
              <a:rPr lang="es-SV" sz="2600" dirty="0" smtClean="0"/>
              <a:t>3. Magnitudes/cantidades económicas:</a:t>
            </a:r>
          </a:p>
          <a:p>
            <a:r>
              <a:rPr lang="es-SV" sz="2600" dirty="0" smtClean="0"/>
              <a:t>4. Actitudes económicas: </a:t>
            </a:r>
          </a:p>
          <a:p>
            <a:r>
              <a:rPr lang="es-SV" sz="2600" dirty="0" smtClean="0"/>
              <a:t>5. Decisiones económicas: </a:t>
            </a:r>
            <a:endParaRPr lang="es-ES" sz="2600" dirty="0" smtClean="0"/>
          </a:p>
          <a:p>
            <a:endParaRPr lang="es-ES" sz="2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SV" sz="2600" dirty="0" smtClean="0"/>
              <a:t>Estos son todas las personas simples o complejas, que adoptan una actitud con respecto a la actividad económica (producción, distribución, circulación y consumo). Estos sujetos pueden ser: trabajadores o naciones, consumidores o instituciones. Esto nos da a entender que la palabra </a:t>
            </a:r>
            <a:r>
              <a:rPr lang="es-SV" sz="2600" i="1" dirty="0" smtClean="0"/>
              <a:t>sujeto</a:t>
            </a:r>
            <a:r>
              <a:rPr lang="es-SV" sz="2600" dirty="0" smtClean="0"/>
              <a:t> infiere explícitamente a la naturaleza del sujeto en sí, y no su estructura.</a:t>
            </a:r>
            <a:endParaRPr lang="es-ES" sz="2600" dirty="0"/>
          </a:p>
        </p:txBody>
      </p:sp>
      <p:sp>
        <p:nvSpPr>
          <p:cNvPr id="3" name="2 Título"/>
          <p:cNvSpPr>
            <a:spLocks noGrp="1"/>
          </p:cNvSpPr>
          <p:nvPr>
            <p:ph type="title"/>
          </p:nvPr>
        </p:nvSpPr>
        <p:spPr/>
        <p:txBody>
          <a:bodyPr/>
          <a:lstStyle/>
          <a:p>
            <a:r>
              <a:rPr lang="es-SV" dirty="0" smtClean="0"/>
              <a:t>Los sujetos económicos</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SV" sz="3000" dirty="0" smtClean="0"/>
              <a:t>Es el medio que utilizan los sujetos económicos para proceder en el análisis económico. Este análisis económico, arrojara la respuesta de los elementos determinantes de la solución a la incógnita, que en este caso será el problema económico.</a:t>
            </a:r>
            <a:endParaRPr lang="es-ES" sz="3000" dirty="0" smtClean="0"/>
          </a:p>
          <a:p>
            <a:endParaRPr lang="es-ES" dirty="0"/>
          </a:p>
        </p:txBody>
      </p:sp>
      <p:sp>
        <p:nvSpPr>
          <p:cNvPr id="3" name="2 Título"/>
          <p:cNvSpPr>
            <a:spLocks noGrp="1"/>
          </p:cNvSpPr>
          <p:nvPr>
            <p:ph type="title"/>
          </p:nvPr>
        </p:nvSpPr>
        <p:spPr/>
        <p:txBody>
          <a:bodyPr/>
          <a:lstStyle/>
          <a:p>
            <a:r>
              <a:rPr lang="es-SV" dirty="0" smtClean="0"/>
              <a:t>Objetos económicos</a:t>
            </a: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ntaña">
  <a:themeElements>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fontScheme name="Mountain">
      <a:majorFont>
        <a:latin typeface="Gill Sans MT"/>
        <a:ea typeface=""/>
        <a:cs typeface=""/>
        <a:font script="Cyrl" typeface="Arial"/>
        <a:font script="Grek" typeface="Arial"/>
        <a:font script="Jpan" typeface="HG丸ｺﾞｼｯｸM-PRO"/>
        <a:font script="Hang" typeface="HY 헤드라인 M"/>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ill Sans MT"/>
        <a:ea typeface=""/>
        <a:cs typeface=""/>
        <a:font script="Cyrl" typeface="Arial"/>
        <a:font script="Grek" typeface="Arial"/>
        <a:font script="Jpan" typeface="HG丸ｺﾞｼｯｸM-PRO"/>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untain">
      <a:fillStyleLst>
        <a:solidFill>
          <a:schemeClr val="phClr"/>
        </a:solidFill>
        <a:gradFill rotWithShape="1">
          <a:gsLst>
            <a:gs pos="0">
              <a:schemeClr val="phClr">
                <a:tint val="100000"/>
                <a:shade val="100000"/>
                <a:hueMod val="100000"/>
                <a:satMod val="100000"/>
              </a:schemeClr>
            </a:gs>
            <a:gs pos="50000">
              <a:schemeClr val="phClr">
                <a:tint val="25000"/>
                <a:shade val="100000"/>
                <a:hueMod val="100000"/>
                <a:satMod val="100000"/>
              </a:schemeClr>
            </a:gs>
            <a:gs pos="100000">
              <a:schemeClr val="phClr">
                <a:tint val="100000"/>
                <a:shade val="100000"/>
                <a:hueMod val="100000"/>
                <a:satMod val="100000"/>
              </a:schemeClr>
            </a:gs>
          </a:gsLst>
          <a:lin ang="5400000" scaled="1"/>
        </a:gradFill>
        <a:gradFill rotWithShape="1">
          <a:gsLst>
            <a:gs pos="0">
              <a:schemeClr val="phClr">
                <a:tint val="40000"/>
                <a:shade val="100000"/>
                <a:hueMod val="100000"/>
                <a:satMod val="100000"/>
              </a:schemeClr>
            </a:gs>
            <a:gs pos="30000">
              <a:schemeClr val="phClr">
                <a:tint val="100000"/>
                <a:shade val="100000"/>
                <a:hueMod val="100000"/>
                <a:satMod val="100000"/>
              </a:schemeClr>
            </a:gs>
            <a:gs pos="68000">
              <a:schemeClr val="phClr">
                <a:tint val="100000"/>
                <a:shade val="100000"/>
                <a:hueMod val="100000"/>
                <a:satMod val="100000"/>
              </a:schemeClr>
            </a:gs>
            <a:gs pos="100000">
              <a:schemeClr val="phClr">
                <a:tint val="40000"/>
                <a:shade val="100000"/>
                <a:hueMod val="100000"/>
                <a:satMod val="1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br" rotWithShape="0">
              <a:srgbClr val="000000">
                <a:alpha val="0"/>
              </a:srgbClr>
            </a:outerShdw>
          </a:effectLst>
        </a:effectStyle>
        <a:effectStyle>
          <a:effectLst>
            <a:outerShdw blurRad="38100" dist="25400" dir="5400000" algn="ctr" rotWithShape="0">
              <a:srgbClr val="EBE9ED">
                <a:alpha val="0"/>
              </a:srgbClr>
            </a:outerShdw>
          </a:effectLst>
          <a:scene3d>
            <a:camera prst="orthographicFront">
              <a:rot lat="0" lon="0" rev="0"/>
            </a:camera>
            <a:lightRig rig="glow" dir="b"/>
          </a:scene3d>
          <a:sp3d contourW="6350" prstMaterial="softEdge">
            <a:bevelT w="25400" h="25400"/>
            <a:contourClr>
              <a:schemeClr val="phClr">
                <a:tint val="90000"/>
                <a:shade val="100000"/>
                <a:hueMod val="100000"/>
                <a:satMod val="100000"/>
              </a:schemeClr>
            </a:contourClr>
          </a:sp3d>
        </a:effectStyle>
        <a:effectStyle>
          <a:effectLst>
            <a:reflection blurRad="12700" stA="40000" endPos="40000" dist="25400" dir="5400000" sy="-100000" rotWithShape="0"/>
          </a:effectLst>
          <a:scene3d>
            <a:camera prst="perspectiveFront"/>
            <a:lightRig rig="glow" dir="b"/>
          </a:scene3d>
          <a:sp3d contourW="6350" prstMaterial="softEdge">
            <a:bevelT w="50800" h="25400"/>
            <a:contourClr>
              <a:schemeClr val="phClr">
                <a:tint val="100000"/>
                <a:shade val="80000"/>
                <a:hueMod val="100000"/>
                <a:satMod val="100000"/>
              </a:schemeClr>
            </a:contourClr>
          </a:sp3d>
        </a:effectStyle>
      </a:effectStyleLst>
      <a:bgFillStyleLst>
        <a:solidFill>
          <a:schemeClr val="phClr"/>
        </a:solidFill>
        <a:gradFill rotWithShape="1">
          <a:gsLst>
            <a:gs pos="0">
              <a:schemeClr val="phClr">
                <a:shade val="40000"/>
                <a:satMod val="165000"/>
              </a:schemeClr>
            </a:gs>
            <a:gs pos="50000">
              <a:schemeClr val="phClr">
                <a:shade val="95000"/>
                <a:satMod val="100000"/>
              </a:schemeClr>
            </a:gs>
            <a:gs pos="100000">
              <a:schemeClr val="phClr">
                <a:tint val="10000"/>
                <a:satMod val="300000"/>
              </a:schemeClr>
            </a:gs>
          </a:gsLst>
          <a:lin ang="13000000" scaled="0"/>
        </a:gradFill>
        <a:blipFill>
          <a:blip xmlns:r="http://schemas.openxmlformats.org/officeDocument/2006/relationships" r:embed="rId1">
            <a:duotone>
              <a:schemeClr val="phClr">
                <a:shade val="75000"/>
              </a:schemeClr>
              <a:schemeClr val="phClr">
                <a:tint val="5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1362</Words>
  <Application>Microsoft Office PowerPoint</Application>
  <PresentationFormat>Presentación en pantalla (4:3)</PresentationFormat>
  <Paragraphs>100</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Montaña</vt:lpstr>
      <vt:lpstr>INSTITUTO NACIONAL DE SOYAPANGO</vt:lpstr>
      <vt:lpstr>Diapositiva 2</vt:lpstr>
      <vt:lpstr>Escases y selección</vt:lpstr>
      <vt:lpstr>  Escasez: </vt:lpstr>
      <vt:lpstr>Problema económico</vt:lpstr>
      <vt:lpstr>Elementos del Problema económico</vt:lpstr>
      <vt:lpstr>Diapositiva 7</vt:lpstr>
      <vt:lpstr>Los sujetos económicos</vt:lpstr>
      <vt:lpstr>Objetos económicos</vt:lpstr>
      <vt:lpstr>Magnitudes/cantidades económicas</vt:lpstr>
      <vt:lpstr>Actitudes económicas</vt:lpstr>
      <vt:lpstr>Decisiones económicas</vt:lpstr>
      <vt:lpstr>PRINCIPALES PROBLEMAS ECONOMICOS</vt:lpstr>
      <vt:lpstr>Diapositiva 14</vt:lpstr>
      <vt:lpstr>Diapositiva 15</vt:lpstr>
      <vt:lpstr>Diapositiva 16</vt:lpstr>
      <vt:lpstr>Problemas de decisión</vt:lpstr>
      <vt:lpstr>La determinación de QUÉ  Y CUÁNDO SE PRODUCIRÁ</vt:lpstr>
      <vt:lpstr>Se debe decidir CÓMO PRODUCIR?</vt:lpstr>
      <vt:lpstr> Surge la pregunta ¿PARA QUIÉNES SE PRODUCE? </vt:lpstr>
      <vt:lpstr>PRINCIPIOS ECONOMICOS</vt:lpstr>
      <vt:lpstr>Diapositiva 22</vt:lpstr>
      <vt:lpstr>Diapositiva 23</vt:lpstr>
      <vt:lpstr>Diapositiva 24</vt:lpstr>
      <vt:lpstr>Diapositiva 25</vt:lpstr>
      <vt:lpstr>Diapositiva 26</vt:lpstr>
      <vt:lpstr>Diapositiva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NACIONAL DE SOYAPANGO</dc:title>
  <dc:creator>Fam. Aguirre</dc:creator>
  <cp:lastModifiedBy>Fam. Aguirre</cp:lastModifiedBy>
  <cp:revision>1</cp:revision>
  <dcterms:modified xsi:type="dcterms:W3CDTF">2012-10-23T00:38:54Z</dcterms:modified>
</cp:coreProperties>
</file>