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59" r:id="rId4"/>
    <p:sldId id="265" r:id="rId5"/>
    <p:sldId id="260" r:id="rId6"/>
    <p:sldId id="261" r:id="rId7"/>
    <p:sldId id="262" r:id="rId8"/>
    <p:sldId id="263" r:id="rId9"/>
    <p:sldId id="285" r:id="rId10"/>
    <p:sldId id="264" r:id="rId11"/>
    <p:sldId id="286" r:id="rId12"/>
    <p:sldId id="266" r:id="rId13"/>
    <p:sldId id="276" r:id="rId14"/>
    <p:sldId id="277" r:id="rId15"/>
    <p:sldId id="278" r:id="rId16"/>
    <p:sldId id="279" r:id="rId17"/>
    <p:sldId id="280" r:id="rId18"/>
    <p:sldId id="281" r:id="rId19"/>
    <p:sldId id="282" r:id="rId20"/>
    <p:sldId id="283" r:id="rId21"/>
    <p:sldId id="287" r:id="rId22"/>
    <p:sldId id="284" r:id="rId23"/>
    <p:sldId id="288" r:id="rId24"/>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C4A02E2C-4BAB-4FFC-B3F3-AB80F4D02FEE}" type="datetimeFigureOut">
              <a:rPr lang="es-SV" smtClean="0"/>
              <a:pPr/>
              <a:t>25/09/2012</a:t>
            </a:fld>
            <a:endParaRPr lang="es-SV"/>
          </a:p>
        </p:txBody>
      </p:sp>
      <p:sp>
        <p:nvSpPr>
          <p:cNvPr id="19" name="18 Marcador de pie de página"/>
          <p:cNvSpPr>
            <a:spLocks noGrp="1"/>
          </p:cNvSpPr>
          <p:nvPr>
            <p:ph type="ftr" sz="quarter" idx="11"/>
          </p:nvPr>
        </p:nvSpPr>
        <p:spPr/>
        <p:txBody>
          <a:bodyPr/>
          <a:lstStyle/>
          <a:p>
            <a:endParaRPr lang="es-SV"/>
          </a:p>
        </p:txBody>
      </p:sp>
      <p:sp>
        <p:nvSpPr>
          <p:cNvPr id="27" name="26 Marcador de número de diapositiva"/>
          <p:cNvSpPr>
            <a:spLocks noGrp="1"/>
          </p:cNvSpPr>
          <p:nvPr>
            <p:ph type="sldNum" sz="quarter" idx="12"/>
          </p:nvPr>
        </p:nvSpPr>
        <p:spPr/>
        <p:txBody>
          <a:bodyPr/>
          <a:lstStyle/>
          <a:p>
            <a:fld id="{1B6952A7-3322-4576-824A-FEF286C10984}" type="slidenum">
              <a:rPr lang="es-SV" smtClean="0"/>
              <a:pPr/>
              <a:t>‹Nº›</a:t>
            </a:fld>
            <a:endParaRPr lang="es-SV"/>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4A02E2C-4BAB-4FFC-B3F3-AB80F4D02FEE}" type="datetimeFigureOut">
              <a:rPr lang="es-SV" smtClean="0"/>
              <a:pPr/>
              <a:t>25/09/2012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1B6952A7-3322-4576-824A-FEF286C10984}" type="slidenum">
              <a:rPr lang="es-SV" smtClean="0"/>
              <a:pPr/>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4A02E2C-4BAB-4FFC-B3F3-AB80F4D02FEE}" type="datetimeFigureOut">
              <a:rPr lang="es-SV" smtClean="0"/>
              <a:pPr/>
              <a:t>25/09/2012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1B6952A7-3322-4576-824A-FEF286C10984}" type="slidenum">
              <a:rPr lang="es-SV" smtClean="0"/>
              <a:pPr/>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4A02E2C-4BAB-4FFC-B3F3-AB80F4D02FEE}" type="datetimeFigureOut">
              <a:rPr lang="es-SV" smtClean="0"/>
              <a:pPr/>
              <a:t>25/09/2012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1B6952A7-3322-4576-824A-FEF286C10984}" type="slidenum">
              <a:rPr lang="es-SV" smtClean="0"/>
              <a:pPr/>
              <a:t>‹Nº›</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C4A02E2C-4BAB-4FFC-B3F3-AB80F4D02FEE}" type="datetimeFigureOut">
              <a:rPr lang="es-SV" smtClean="0"/>
              <a:pPr/>
              <a:t>25/09/2012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1B6952A7-3322-4576-824A-FEF286C10984}" type="slidenum">
              <a:rPr lang="es-SV" smtClean="0"/>
              <a:pPr/>
              <a:t>‹Nº›</a:t>
            </a:fld>
            <a:endParaRPr lang="es-SV"/>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C4A02E2C-4BAB-4FFC-B3F3-AB80F4D02FEE}" type="datetimeFigureOut">
              <a:rPr lang="es-SV" smtClean="0"/>
              <a:pPr/>
              <a:t>25/09/2012</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1B6952A7-3322-4576-824A-FEF286C10984}" type="slidenum">
              <a:rPr lang="es-SV" smtClean="0"/>
              <a:pPr/>
              <a:t>‹Nº›</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C4A02E2C-4BAB-4FFC-B3F3-AB80F4D02FEE}" type="datetimeFigureOut">
              <a:rPr lang="es-SV" smtClean="0"/>
              <a:pPr/>
              <a:t>25/09/2012</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1B6952A7-3322-4576-824A-FEF286C10984}" type="slidenum">
              <a:rPr lang="es-SV" smtClean="0"/>
              <a:pPr/>
              <a:t>‹Nº›</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C4A02E2C-4BAB-4FFC-B3F3-AB80F4D02FEE}" type="datetimeFigureOut">
              <a:rPr lang="es-SV" smtClean="0"/>
              <a:pPr/>
              <a:t>25/09/2012</a:t>
            </a:fld>
            <a:endParaRPr lang="es-SV"/>
          </a:p>
        </p:txBody>
      </p:sp>
      <p:sp>
        <p:nvSpPr>
          <p:cNvPr id="8" name="7 Marcador de número de diapositiva"/>
          <p:cNvSpPr>
            <a:spLocks noGrp="1"/>
          </p:cNvSpPr>
          <p:nvPr>
            <p:ph type="sldNum" sz="quarter" idx="11"/>
          </p:nvPr>
        </p:nvSpPr>
        <p:spPr/>
        <p:txBody>
          <a:bodyPr/>
          <a:lstStyle/>
          <a:p>
            <a:fld id="{1B6952A7-3322-4576-824A-FEF286C10984}" type="slidenum">
              <a:rPr lang="es-SV" smtClean="0"/>
              <a:pPr/>
              <a:t>‹Nº›</a:t>
            </a:fld>
            <a:endParaRPr lang="es-SV"/>
          </a:p>
        </p:txBody>
      </p:sp>
      <p:sp>
        <p:nvSpPr>
          <p:cNvPr id="9" name="8 Marcador de pie de página"/>
          <p:cNvSpPr>
            <a:spLocks noGrp="1"/>
          </p:cNvSpPr>
          <p:nvPr>
            <p:ph type="ftr" sz="quarter" idx="12"/>
          </p:nvPr>
        </p:nvSpPr>
        <p:spPr/>
        <p:txBody>
          <a:bodyPr/>
          <a:lstStyle/>
          <a:p>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4A02E2C-4BAB-4FFC-B3F3-AB80F4D02FEE}" type="datetimeFigureOut">
              <a:rPr lang="es-SV" smtClean="0"/>
              <a:pPr/>
              <a:t>25/09/2012</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1B6952A7-3322-4576-824A-FEF286C10984}" type="slidenum">
              <a:rPr lang="es-SV" smtClean="0"/>
              <a:pPr/>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C4A02E2C-4BAB-4FFC-B3F3-AB80F4D02FEE}" type="datetimeFigureOut">
              <a:rPr lang="es-SV" smtClean="0"/>
              <a:pPr/>
              <a:t>25/09/2012</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a:xfrm>
            <a:off x="8156448" y="6422064"/>
            <a:ext cx="762000" cy="365125"/>
          </a:xfrm>
        </p:spPr>
        <p:txBody>
          <a:bodyPr/>
          <a:lstStyle/>
          <a:p>
            <a:fld id="{1B6952A7-3322-4576-824A-FEF286C10984}" type="slidenum">
              <a:rPr lang="es-SV" smtClean="0"/>
              <a:pPr/>
              <a:t>‹Nº›</a:t>
            </a:fld>
            <a:endParaRPr lang="es-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C4A02E2C-4BAB-4FFC-B3F3-AB80F4D02FEE}" type="datetimeFigureOut">
              <a:rPr lang="es-SV" smtClean="0"/>
              <a:pPr/>
              <a:t>25/09/2012</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1B6952A7-3322-4576-824A-FEF286C10984}" type="slidenum">
              <a:rPr lang="es-SV" smtClean="0"/>
              <a:pPr/>
              <a:t>‹Nº›</a:t>
            </a:fld>
            <a:endParaRPr lang="es-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4A02E2C-4BAB-4FFC-B3F3-AB80F4D02FEE}" type="datetimeFigureOut">
              <a:rPr lang="es-SV" smtClean="0"/>
              <a:pPr/>
              <a:t>25/09/2012</a:t>
            </a:fld>
            <a:endParaRPr lang="es-SV"/>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SV"/>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B6952A7-3322-4576-824A-FEF286C10984}" type="slidenum">
              <a:rPr lang="es-SV" smtClean="0"/>
              <a:pPr/>
              <a:t>‹Nº›</a:t>
            </a:fld>
            <a:endParaRPr lang="es-SV"/>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ife-vida.pn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p:txBody>
          <a:bodyPr>
            <a:normAutofit fontScale="90000"/>
          </a:bodyPr>
          <a:lstStyle/>
          <a:p>
            <a:pPr algn="ctr"/>
            <a:r>
              <a:rPr lang="es-SV" dirty="0" smtClean="0"/>
              <a:t>INSTITUTO NACIONAL DE SOYAPANGO</a:t>
            </a:r>
            <a:endParaRPr lang="es-SV" dirty="0"/>
          </a:p>
        </p:txBody>
      </p:sp>
      <p:sp>
        <p:nvSpPr>
          <p:cNvPr id="3" name="2 Marcador de contenido"/>
          <p:cNvSpPr>
            <a:spLocks noGrp="1"/>
          </p:cNvSpPr>
          <p:nvPr>
            <p:ph idx="1"/>
          </p:nvPr>
        </p:nvSpPr>
        <p:spPr>
          <a:xfrm>
            <a:off x="457200" y="2060848"/>
            <a:ext cx="8291264" cy="4065315"/>
          </a:xfrm>
        </p:spPr>
        <p:txBody>
          <a:bodyPr/>
          <a:lstStyle/>
          <a:p>
            <a:r>
              <a:rPr lang="es-SV" sz="4000" b="1" dirty="0" smtClean="0">
                <a:ln w="900" cmpd="sng">
                  <a:solidFill>
                    <a:schemeClr val="accent1">
                      <a:satMod val="190000"/>
                      <a:alpha val="55000"/>
                    </a:schemeClr>
                  </a:solidFill>
                  <a:prstDash val="solid"/>
                </a:ln>
                <a:solidFill>
                  <a:schemeClr val="bg1">
                    <a:lumMod val="85000"/>
                    <a:lumOff val="15000"/>
                  </a:schemeClr>
                </a:solidFill>
                <a:effectLst>
                  <a:innerShdw blurRad="101600" dist="76200" dir="5400000">
                    <a:schemeClr val="accent1">
                      <a:satMod val="190000"/>
                      <a:tint val="100000"/>
                      <a:alpha val="74000"/>
                    </a:schemeClr>
                  </a:innerShdw>
                </a:effectLst>
              </a:rPr>
              <a:t>INTEGRANTES :</a:t>
            </a:r>
          </a:p>
          <a:p>
            <a:r>
              <a:rPr lang="es-SV" sz="4000" b="1" dirty="0" smtClean="0">
                <a:ln w="900" cmpd="sng">
                  <a:solidFill>
                    <a:schemeClr val="accent1">
                      <a:satMod val="190000"/>
                      <a:alpha val="55000"/>
                    </a:schemeClr>
                  </a:solidFill>
                  <a:prstDash val="solid"/>
                </a:ln>
                <a:solidFill>
                  <a:schemeClr val="bg1">
                    <a:lumMod val="85000"/>
                    <a:lumOff val="15000"/>
                  </a:schemeClr>
                </a:solidFill>
                <a:effectLst>
                  <a:innerShdw blurRad="101600" dist="76200" dir="5400000">
                    <a:schemeClr val="accent1">
                      <a:satMod val="190000"/>
                      <a:tint val="100000"/>
                      <a:alpha val="74000"/>
                    </a:schemeClr>
                  </a:innerShdw>
                </a:effectLst>
              </a:rPr>
              <a:t>DAVID DURAN                      # 10</a:t>
            </a:r>
          </a:p>
          <a:p>
            <a:r>
              <a:rPr lang="es-SV" sz="4000" b="1" dirty="0" smtClean="0">
                <a:ln w="900" cmpd="sng">
                  <a:solidFill>
                    <a:schemeClr val="accent1">
                      <a:satMod val="190000"/>
                      <a:alpha val="55000"/>
                    </a:schemeClr>
                  </a:solidFill>
                  <a:prstDash val="solid"/>
                </a:ln>
                <a:solidFill>
                  <a:schemeClr val="bg1">
                    <a:lumMod val="85000"/>
                    <a:lumOff val="15000"/>
                  </a:schemeClr>
                </a:solidFill>
                <a:effectLst>
                  <a:innerShdw blurRad="101600" dist="76200" dir="5400000">
                    <a:schemeClr val="accent1">
                      <a:satMod val="190000"/>
                      <a:tint val="100000"/>
                      <a:alpha val="74000"/>
                    </a:schemeClr>
                  </a:innerShdw>
                </a:effectLst>
              </a:rPr>
              <a:t>KEVIN FLORES                    # 14</a:t>
            </a:r>
          </a:p>
          <a:p>
            <a:r>
              <a:rPr lang="es-SV" sz="4000" b="1" dirty="0" smtClean="0">
                <a:ln w="900" cmpd="sng">
                  <a:solidFill>
                    <a:schemeClr val="accent1">
                      <a:satMod val="190000"/>
                      <a:alpha val="55000"/>
                    </a:schemeClr>
                  </a:solidFill>
                  <a:prstDash val="solid"/>
                </a:ln>
                <a:solidFill>
                  <a:schemeClr val="bg1">
                    <a:lumMod val="85000"/>
                    <a:lumOff val="15000"/>
                  </a:schemeClr>
                </a:solidFill>
                <a:effectLst>
                  <a:innerShdw blurRad="101600" dist="76200" dir="5400000">
                    <a:schemeClr val="accent1">
                      <a:satMod val="190000"/>
                      <a:tint val="100000"/>
                      <a:alpha val="74000"/>
                    </a:schemeClr>
                  </a:innerShdw>
                </a:effectLst>
              </a:rPr>
              <a:t>GABRIEL MANCIA               # 25</a:t>
            </a:r>
          </a:p>
          <a:p>
            <a:endParaRPr lang="es-SV" dirty="0">
              <a:solidFill>
                <a:srgbClr val="0099C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mages (3).jpg"/>
          <p:cNvPicPr>
            <a:picLocks noChangeAspect="1"/>
          </p:cNvPicPr>
          <p:nvPr/>
        </p:nvPicPr>
        <p:blipFill>
          <a:blip r:embed="rId2" cstate="print"/>
          <a:stretch>
            <a:fillRect/>
          </a:stretch>
        </p:blipFill>
        <p:spPr>
          <a:xfrm>
            <a:off x="0" y="0"/>
            <a:ext cx="9144000" cy="6858000"/>
          </a:xfrm>
          <a:prstGeom prst="rect">
            <a:avLst/>
          </a:prstGeom>
        </p:spPr>
      </p:pic>
      <p:sp>
        <p:nvSpPr>
          <p:cNvPr id="3" name="2 Marcador de contenido"/>
          <p:cNvSpPr>
            <a:spLocks noGrp="1"/>
          </p:cNvSpPr>
          <p:nvPr>
            <p:ph idx="1"/>
          </p:nvPr>
        </p:nvSpPr>
        <p:spPr>
          <a:xfrm>
            <a:off x="0" y="0"/>
            <a:ext cx="9144000" cy="6381328"/>
          </a:xfrm>
        </p:spPr>
        <p:txBody>
          <a:bodyPr>
            <a:noAutofit/>
          </a:bodyPr>
          <a:lstStyle/>
          <a:p>
            <a:pPr algn="ctr">
              <a:buNone/>
            </a:pPr>
            <a:endPar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buNone/>
            </a:pPr>
            <a: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Por ejemplo</a:t>
            </a:r>
          </a:p>
          <a:p>
            <a:pPr algn="ctr">
              <a:buNone/>
            </a:pPr>
            <a:endPar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a:buNone/>
            </a:pPr>
            <a:r>
              <a:rPr lang="es-ES" sz="4400" b="1" dirty="0" smtClean="0">
                <a:ln w="31550" cmpd="sng">
                  <a:solidFill>
                    <a:srgbClr val="00B050"/>
                  </a:solidFill>
                  <a:prstDash val="solid"/>
                </a:ln>
                <a:solidFill>
                  <a:srgbClr val="92D050"/>
                </a:solidFill>
                <a:effectLst>
                  <a:outerShdw blurRad="50800" dist="40000" dir="5400000" algn="tl" rotWithShape="0">
                    <a:srgbClr val="000000">
                      <a:shade val="5000"/>
                      <a:satMod val="120000"/>
                      <a:alpha val="33000"/>
                    </a:srgbClr>
                  </a:outerShdw>
                </a:effectLst>
              </a:rPr>
              <a:t>si se tiene sed y se siente la necesidad de hidratarse, se desea un vaso con agua para satisfacer dicha necesidad</a:t>
            </a:r>
            <a:endParaRPr lang="es-SV" sz="4400" b="1" dirty="0">
              <a:ln w="31550" cmpd="sng">
                <a:solidFill>
                  <a:srgbClr val="00B050"/>
                </a:solidFill>
                <a:prstDash val="solid"/>
              </a:ln>
              <a:solidFill>
                <a:srgbClr val="92D050"/>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s (7).jpg"/>
          <p:cNvPicPr>
            <a:picLocks noChangeAspect="1"/>
          </p:cNvPicPr>
          <p:nvPr/>
        </p:nvPicPr>
        <p:blipFill>
          <a:blip r:embed="rId2" cstate="print"/>
          <a:stretch>
            <a:fillRect/>
          </a:stretch>
        </p:blipFill>
        <p:spPr>
          <a:xfrm>
            <a:off x="0" y="30222"/>
            <a:ext cx="9144000" cy="6827778"/>
          </a:xfrm>
          <a:prstGeom prst="rect">
            <a:avLst/>
          </a:prstGeom>
        </p:spPr>
      </p:pic>
      <p:sp>
        <p:nvSpPr>
          <p:cNvPr id="3" name="2 Marcador de contenido"/>
          <p:cNvSpPr>
            <a:spLocks noGrp="1"/>
          </p:cNvSpPr>
          <p:nvPr>
            <p:ph idx="1"/>
          </p:nvPr>
        </p:nvSpPr>
        <p:spPr>
          <a:xfrm>
            <a:off x="827584" y="476672"/>
            <a:ext cx="7385248" cy="4857403"/>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just">
              <a:buNone/>
            </a:pPr>
            <a:r>
              <a:rPr lang="es-ES" sz="4800" b="1" dirty="0" smtClean="0">
                <a:ln w="50800"/>
                <a:solidFill>
                  <a:schemeClr val="bg1">
                    <a:shade val="50000"/>
                  </a:schemeClr>
                </a:solidFill>
              </a:rPr>
              <a:t>. Las necesidades no se crean, existen.</a:t>
            </a:r>
          </a:p>
          <a:p>
            <a:pPr algn="just">
              <a:buNone/>
            </a:pPr>
            <a:endParaRPr lang="es-ES" sz="4800" b="1" dirty="0" smtClean="0">
              <a:ln w="50800"/>
              <a:solidFill>
                <a:schemeClr val="bg1">
                  <a:shade val="50000"/>
                </a:schemeClr>
              </a:solidFill>
            </a:endParaRPr>
          </a:p>
          <a:p>
            <a:pPr algn="just">
              <a:buNone/>
            </a:pPr>
            <a:r>
              <a:rPr lang="es-ES" sz="4800" b="1" dirty="0" smtClean="0">
                <a:ln w="50800"/>
                <a:solidFill>
                  <a:schemeClr val="bg1">
                    <a:shade val="50000"/>
                  </a:schemeClr>
                </a:solidFill>
              </a:rPr>
              <a:t>Lo que se crea o fomenta es el deseo.</a:t>
            </a:r>
            <a:endParaRPr lang="es-SV" sz="4800" b="1" dirty="0" smtClean="0">
              <a:ln w="50800"/>
              <a:solidFill>
                <a:schemeClr val="bg1">
                  <a:shade val="50000"/>
                </a:schemeClr>
              </a:solidFill>
            </a:endParaRPr>
          </a:p>
          <a:p>
            <a:endParaRPr lang="es-ES" sz="4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s (9).jpg"/>
          <p:cNvPicPr>
            <a:picLocks noChangeAspect="1"/>
          </p:cNvPicPr>
          <p:nvPr/>
        </p:nvPicPr>
        <p:blipFill>
          <a:blip r:embed="rId2" cstate="print"/>
          <a:stretch>
            <a:fillRect/>
          </a:stretch>
        </p:blipFill>
        <p:spPr>
          <a:xfrm>
            <a:off x="-5892" y="0"/>
            <a:ext cx="9576880" cy="7173416"/>
          </a:xfrm>
          <a:prstGeom prst="rect">
            <a:avLst/>
          </a:prstGeom>
        </p:spPr>
      </p:pic>
      <p:sp>
        <p:nvSpPr>
          <p:cNvPr id="2" name="1 Título"/>
          <p:cNvSpPr>
            <a:spLocks noGrp="1"/>
          </p:cNvSpPr>
          <p:nvPr>
            <p:ph type="title"/>
          </p:nvPr>
        </p:nvSpPr>
        <p:spPr>
          <a:xfrm>
            <a:off x="467544" y="692696"/>
            <a:ext cx="7992888" cy="1084982"/>
          </a:xfrm>
        </p:spPr>
        <p:txBody>
          <a:bodyPr>
            <a:normAutofit fontScale="90000"/>
          </a:bodyPr>
          <a:lstStyle/>
          <a:p>
            <a:pPr algn="ctr"/>
            <a:r>
              <a:rPr lang="es-ES" b="1" dirty="0" smtClean="0"/>
              <a:t>CLASIFICACIÓN DE LAS NECESIDADES HUMANAS:</a:t>
            </a:r>
            <a:endParaRPr lang="es-SV" b="1" dirty="0"/>
          </a:p>
        </p:txBody>
      </p:sp>
      <p:sp>
        <p:nvSpPr>
          <p:cNvPr id="3" name="2 Marcador de contenido"/>
          <p:cNvSpPr>
            <a:spLocks noGrp="1"/>
          </p:cNvSpPr>
          <p:nvPr>
            <p:ph idx="1"/>
          </p:nvPr>
        </p:nvSpPr>
        <p:spPr>
          <a:xfrm>
            <a:off x="395536" y="1988840"/>
            <a:ext cx="8424936" cy="4525963"/>
          </a:xfrm>
        </p:spPr>
        <p:txBody>
          <a:bodyPr>
            <a:normAutofit/>
          </a:bodyPr>
          <a:lstStyle/>
          <a:p>
            <a:r>
              <a:rPr lang="es-ES" sz="4400" b="1" dirty="0" smtClean="0">
                <a:ln w="10160">
                  <a:solidFill>
                    <a:schemeClr val="accent3">
                      <a:lumMod val="40000"/>
                      <a:lumOff val="60000"/>
                    </a:schemeClr>
                  </a:solidFill>
                  <a:prstDash val="solid"/>
                </a:ln>
                <a:solidFill>
                  <a:schemeClr val="tx2">
                    <a:lumMod val="75000"/>
                  </a:schemeClr>
                </a:solidFill>
                <a:effectLst>
                  <a:glow rad="139700">
                    <a:schemeClr val="accent1">
                      <a:satMod val="175000"/>
                      <a:alpha val="40000"/>
                    </a:schemeClr>
                  </a:glow>
                  <a:outerShdw blurRad="38100" dist="32000" dir="5400000" algn="tl">
                    <a:srgbClr val="000000">
                      <a:alpha val="30000"/>
                    </a:srgbClr>
                  </a:outerShdw>
                  <a:reflection blurRad="6350" stA="60000" endA="900" endPos="58000" dir="5400000" sy="-100000" algn="bl" rotWithShape="0"/>
                </a:effectLst>
              </a:rPr>
              <a:t>Las necesidades humanas las podemos clasificar atendiendo a varios criterios:</a:t>
            </a:r>
          </a:p>
          <a:p>
            <a:pPr>
              <a:buNone/>
            </a:pPr>
            <a:endParaRPr lang="es-SV" sz="4400" b="1" dirty="0" smtClean="0">
              <a:ln w="10160">
                <a:solidFill>
                  <a:schemeClr val="accent3">
                    <a:lumMod val="40000"/>
                    <a:lumOff val="60000"/>
                  </a:schemeClr>
                </a:solidFill>
                <a:prstDash val="solid"/>
              </a:ln>
              <a:solidFill>
                <a:schemeClr val="tx2">
                  <a:lumMod val="75000"/>
                </a:schemeClr>
              </a:solidFill>
              <a:effectLst>
                <a:glow rad="139700">
                  <a:schemeClr val="accent1">
                    <a:satMod val="175000"/>
                    <a:alpha val="40000"/>
                  </a:schemeClr>
                </a:glow>
                <a:outerShdw blurRad="38100" dist="32000" dir="5400000" algn="tl">
                  <a:srgbClr val="000000">
                    <a:alpha val="30000"/>
                  </a:srgbClr>
                </a:outerShdw>
                <a:reflection blurRad="6350" stA="60000" endA="900" endPos="58000" dir="5400000" sy="-100000" algn="bl" rotWithShape="0"/>
              </a:effectLst>
            </a:endParaRPr>
          </a:p>
          <a:p>
            <a:pPr>
              <a:buNone/>
            </a:pPr>
            <a:r>
              <a:rPr lang="es-ES" sz="4400" b="1" dirty="0" smtClean="0">
                <a:ln w="10160">
                  <a:solidFill>
                    <a:schemeClr val="accent3">
                      <a:lumMod val="40000"/>
                      <a:lumOff val="60000"/>
                    </a:schemeClr>
                  </a:solidFill>
                  <a:prstDash val="solid"/>
                </a:ln>
                <a:solidFill>
                  <a:schemeClr val="tx2">
                    <a:lumMod val="75000"/>
                  </a:schemeClr>
                </a:solidFill>
                <a:effectLst>
                  <a:glow rad="139700">
                    <a:schemeClr val="accent1">
                      <a:satMod val="175000"/>
                      <a:alpha val="40000"/>
                    </a:schemeClr>
                  </a:glow>
                  <a:outerShdw blurRad="38100" dist="32000" dir="5400000" algn="tl">
                    <a:srgbClr val="000000">
                      <a:alpha val="30000"/>
                    </a:srgbClr>
                  </a:outerShdw>
                  <a:reflection blurRad="6350" stA="60000" endA="900" endPos="58000" dir="5400000" sy="-100000" algn="bl" rotWithShape="0"/>
                </a:effectLst>
              </a:rPr>
              <a:t> Según su importancia o naturaleza:</a:t>
            </a:r>
            <a:endParaRPr lang="es-SV" sz="4400" b="1" dirty="0" smtClean="0">
              <a:ln w="10160">
                <a:solidFill>
                  <a:schemeClr val="accent3">
                    <a:lumMod val="40000"/>
                    <a:lumOff val="60000"/>
                  </a:schemeClr>
                </a:solidFill>
                <a:prstDash val="solid"/>
              </a:ln>
              <a:solidFill>
                <a:schemeClr val="tx2">
                  <a:lumMod val="75000"/>
                </a:schemeClr>
              </a:solidFill>
              <a:effectLst>
                <a:glow rad="139700">
                  <a:schemeClr val="accent1">
                    <a:satMod val="175000"/>
                    <a:alpha val="40000"/>
                  </a:schemeClr>
                </a:glow>
                <a:outerShdw blurRad="38100" dist="32000" dir="5400000" algn="tl">
                  <a:srgbClr val="000000">
                    <a:alpha val="30000"/>
                  </a:srgbClr>
                </a:outerShdw>
                <a:reflection blurRad="6350" stA="60000" endA="900" endPos="58000" dir="5400000" sy="-100000" algn="bl" rotWithShape="0"/>
              </a:effectLst>
            </a:endParaRPr>
          </a:p>
          <a:p>
            <a:endParaRPr lang="es-SV" dirty="0">
              <a:effectLst>
                <a:glow rad="139700">
                  <a:schemeClr val="accent1">
                    <a:satMod val="175000"/>
                    <a:alpha val="40000"/>
                  </a:schemeClr>
                </a:glow>
                <a:reflection blurRad="6350" stA="60000" endA="900" endPos="58000" dir="5400000" sy="-100000" algn="bl" rotWithShape="0"/>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s (26).jpg"/>
          <p:cNvPicPr>
            <a:picLocks noChangeAspect="1"/>
          </p:cNvPicPr>
          <p:nvPr/>
        </p:nvPicPr>
        <p:blipFill>
          <a:blip r:embed="rId2" cstate="print"/>
          <a:stretch>
            <a:fillRect/>
          </a:stretch>
        </p:blipFill>
        <p:spPr>
          <a:xfrm>
            <a:off x="0" y="30222"/>
            <a:ext cx="9144000" cy="6827778"/>
          </a:xfrm>
          <a:prstGeom prst="rect">
            <a:avLst/>
          </a:prstGeom>
        </p:spPr>
      </p:pic>
      <p:sp>
        <p:nvSpPr>
          <p:cNvPr id="3" name="2 Marcador de contenido"/>
          <p:cNvSpPr>
            <a:spLocks noGrp="1"/>
          </p:cNvSpPr>
          <p:nvPr>
            <p:ph idx="1"/>
          </p:nvPr>
        </p:nvSpPr>
        <p:spPr>
          <a:xfrm>
            <a:off x="457200" y="620688"/>
            <a:ext cx="7467600" cy="5505475"/>
          </a:xfrm>
        </p:spPr>
        <p:txBody>
          <a:bodyPr>
            <a:scene3d>
              <a:camera prst="orthographicFront"/>
              <a:lightRig rig="balanced" dir="t">
                <a:rot lat="0" lon="0" rev="2100000"/>
              </a:lightRig>
            </a:scene3d>
            <a:sp3d extrusionH="57150" prstMaterial="metal">
              <a:bevelT w="38100" h="25400"/>
              <a:contourClr>
                <a:schemeClr val="bg2"/>
              </a:contourClr>
            </a:sp3d>
          </a:bodyPr>
          <a:lstStyle/>
          <a:p>
            <a:r>
              <a:rPr lang="es-ES" sz="4000" b="1" dirty="0" smtClean="0">
                <a:ln w="50800"/>
                <a:solidFill>
                  <a:schemeClr val="bg1">
                    <a:lumMod val="95000"/>
                    <a:lumOff val="5000"/>
                  </a:schemeClr>
                </a:solidFill>
              </a:rPr>
              <a:t>Maslow clasifico las necesidades humanas en 5 grupos o niveles</a:t>
            </a:r>
          </a:p>
          <a:p>
            <a:pPr>
              <a:buNone/>
            </a:pPr>
            <a:endParaRPr lang="es-MX" sz="3200" b="1" dirty="0" smtClean="0">
              <a:ln w="50800"/>
              <a:solidFill>
                <a:schemeClr val="bg1">
                  <a:lumMod val="95000"/>
                  <a:lumOff val="5000"/>
                </a:schemeClr>
              </a:solidFill>
            </a:endParaRPr>
          </a:p>
          <a:p>
            <a:pPr>
              <a:buNone/>
            </a:pPr>
            <a:endParaRPr lang="es-ES" sz="3200" b="1" dirty="0" smtClean="0">
              <a:ln w="50800"/>
              <a:solidFill>
                <a:schemeClr val="bg1">
                  <a:lumMod val="95000"/>
                  <a:lumOff val="5000"/>
                </a:schemeClr>
              </a:solidFill>
            </a:endParaRPr>
          </a:p>
          <a:p>
            <a:r>
              <a:rPr lang="es-E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rPr>
              <a:t>estableciendo una jerarquía que forman la “Pirámide de Maslow”.</a:t>
            </a:r>
            <a:endParaRPr lang="es-SV"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endParaRPr>
          </a:p>
          <a:p>
            <a:endParaRPr lang="es-SV"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images (11).jpg"/>
          <p:cNvPicPr>
            <a:picLocks noChangeAspect="1"/>
          </p:cNvPicPr>
          <p:nvPr/>
        </p:nvPicPr>
        <p:blipFill>
          <a:blip r:embed="rId2" cstate="print"/>
          <a:stretch>
            <a:fillRect/>
          </a:stretch>
        </p:blipFill>
        <p:spPr>
          <a:xfrm>
            <a:off x="0" y="30222"/>
            <a:ext cx="9144000" cy="6797556"/>
          </a:xfrm>
          <a:prstGeom prst="rect">
            <a:avLst/>
          </a:prstGeom>
        </p:spPr>
      </p:pic>
      <p:pic>
        <p:nvPicPr>
          <p:cNvPr id="4" name="3 Marcador de contenido" descr="File:Pirámide de Maslow.svg"/>
          <p:cNvPicPr>
            <a:picLocks noGrp="1"/>
          </p:cNvPicPr>
          <p:nvPr>
            <p:ph idx="1"/>
          </p:nvPr>
        </p:nvPicPr>
        <p:blipFill>
          <a:blip r:embed="rId3" cstate="print"/>
          <a:srcRect/>
          <a:stretch>
            <a:fillRect/>
          </a:stretch>
        </p:blipFill>
        <p:spPr bwMode="auto">
          <a:xfrm>
            <a:off x="-38824" y="0"/>
            <a:ext cx="9182824" cy="6309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s (16).jpg"/>
          <p:cNvPicPr>
            <a:picLocks noChangeAspect="1"/>
          </p:cNvPicPr>
          <p:nvPr/>
        </p:nvPicPr>
        <p:blipFill>
          <a:blip r:embed="rId2" cstate="print"/>
          <a:stretch>
            <a:fillRect/>
          </a:stretch>
        </p:blipFill>
        <p:spPr>
          <a:xfrm>
            <a:off x="-5892" y="0"/>
            <a:ext cx="9149892" cy="6853587"/>
          </a:xfrm>
          <a:prstGeom prst="rect">
            <a:avLst/>
          </a:prstGeom>
        </p:spPr>
      </p:pic>
      <p:sp>
        <p:nvSpPr>
          <p:cNvPr id="2" name="1 Título"/>
          <p:cNvSpPr>
            <a:spLocks noGrp="1"/>
          </p:cNvSpPr>
          <p:nvPr>
            <p:ph type="title"/>
          </p:nvPr>
        </p:nvSpPr>
        <p:spPr>
          <a:xfrm>
            <a:off x="467544" y="0"/>
            <a:ext cx="7467600" cy="1143000"/>
          </a:xfrm>
        </p:spPr>
        <p:txBody>
          <a:bodyPr>
            <a:normAutofit fontScale="90000"/>
          </a:bodyPr>
          <a:lstStyle/>
          <a:p>
            <a:pPr algn="ctr"/>
            <a:r>
              <a:rPr lang="es-E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Necesidades primarias o fisiológicas:</a:t>
            </a:r>
            <a:endParaRPr lang="es-SV"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2 Marcador de contenido"/>
          <p:cNvSpPr>
            <a:spLocks noGrp="1"/>
          </p:cNvSpPr>
          <p:nvPr>
            <p:ph idx="1"/>
          </p:nvPr>
        </p:nvSpPr>
        <p:spPr>
          <a:xfrm>
            <a:off x="0" y="1196752"/>
            <a:ext cx="9144000" cy="479715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nSpc>
                <a:spcPct val="150000"/>
              </a:lnSpc>
              <a:buNone/>
            </a:pPr>
            <a:r>
              <a:rPr lang="es-ES" sz="4000" dirty="0" smtClean="0">
                <a:ln w="50800">
                  <a:solidFill>
                    <a:schemeClr val="bg1"/>
                  </a:solidFill>
                </a:ln>
                <a:solidFill>
                  <a:schemeClr val="bg1"/>
                </a:solidFill>
              </a:rPr>
              <a:t> </a:t>
            </a:r>
            <a:r>
              <a:rPr lang="es-E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son las primeras necesidades que el individuo precisa satisfacer, y son las referentes a la supervivencia como son:</a:t>
            </a:r>
          </a:p>
          <a:p>
            <a:pPr>
              <a:lnSpc>
                <a:spcPct val="150000"/>
              </a:lnSpc>
              <a:buNone/>
            </a:pPr>
            <a:r>
              <a:rPr lang="es-E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Respirar, comer, dormir, descanso, abrigarse, etc. </a:t>
            </a:r>
            <a:endParaRPr lang="es-SV" sz="4000" b="1" dirty="0">
              <a:ln w="50800">
                <a:solidFill>
                  <a:schemeClr val="bg1"/>
                </a:solidFill>
              </a:ln>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de-pantalla-Windows-XP-Felicidad.jpg"/>
          <p:cNvPicPr>
            <a:picLocks noChangeAspect="1"/>
          </p:cNvPicPr>
          <p:nvPr/>
        </p:nvPicPr>
        <p:blipFill>
          <a:blip r:embed="rId2" cstate="print"/>
          <a:stretch>
            <a:fillRect/>
          </a:stretch>
        </p:blipFill>
        <p:spPr>
          <a:xfrm>
            <a:off x="0" y="118051"/>
            <a:ext cx="9144000" cy="6739949"/>
          </a:xfrm>
          <a:prstGeom prst="rect">
            <a:avLst/>
          </a:prstGeom>
        </p:spPr>
      </p:pic>
      <p:sp>
        <p:nvSpPr>
          <p:cNvPr id="2" name="1 Título"/>
          <p:cNvSpPr>
            <a:spLocks noGrp="1"/>
          </p:cNvSpPr>
          <p:nvPr>
            <p:ph type="title"/>
          </p:nvPr>
        </p:nvSpPr>
        <p:spPr>
          <a:xfrm>
            <a:off x="457200" y="274638"/>
            <a:ext cx="8435280" cy="1143000"/>
          </a:xfrm>
        </p:spPr>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s-ES" b="1" dirty="0" smtClean="0">
                <a:ln w="50800"/>
                <a:solidFill>
                  <a:schemeClr val="bg1">
                    <a:shade val="50000"/>
                  </a:schemeClr>
                </a:solidFill>
              </a:rPr>
              <a:t>Necesidades de seguridad:</a:t>
            </a:r>
            <a:endParaRPr lang="es-SV" b="1" dirty="0">
              <a:ln w="50800"/>
              <a:solidFill>
                <a:schemeClr val="bg1">
                  <a:shade val="50000"/>
                </a:schemeClr>
              </a:solidFill>
            </a:endParaRPr>
          </a:p>
        </p:txBody>
      </p:sp>
      <p:sp>
        <p:nvSpPr>
          <p:cNvPr id="3" name="2 Marcador de contenido"/>
          <p:cNvSpPr>
            <a:spLocks noGrp="1"/>
          </p:cNvSpPr>
          <p:nvPr>
            <p:ph idx="1"/>
          </p:nvPr>
        </p:nvSpPr>
        <p:spPr>
          <a:xfrm>
            <a:off x="457200" y="1600200"/>
            <a:ext cx="8363272" cy="5257800"/>
          </a:xfrm>
        </p:spPr>
        <p:txBody>
          <a:bodyPr>
            <a:scene3d>
              <a:camera prst="orthographicFront"/>
              <a:lightRig rig="balanced" dir="t">
                <a:rot lat="0" lon="0" rev="2100000"/>
              </a:lightRig>
            </a:scene3d>
            <a:sp3d extrusionH="57150" prstMaterial="metal">
              <a:bevelT w="38100" h="25400"/>
              <a:contourClr>
                <a:schemeClr val="bg2"/>
              </a:contourClr>
            </a:sp3d>
          </a:bodyPr>
          <a:lstStyle/>
          <a:p>
            <a:pPr>
              <a:buNone/>
            </a:pPr>
            <a:r>
              <a:rPr lang="es-ES" sz="4000" b="1" dirty="0" smtClean="0">
                <a:ln w="50800"/>
                <a:solidFill>
                  <a:schemeClr val="bg1">
                    <a:shade val="50000"/>
                  </a:schemeClr>
                </a:solidFill>
              </a:rPr>
              <a:t>Búsqueda de seguridad y protección para consolidar los logros adquiridos.</a:t>
            </a:r>
          </a:p>
          <a:p>
            <a:pPr>
              <a:buNone/>
            </a:pPr>
            <a:endParaRPr lang="es-ES" sz="4000" b="1" dirty="0" smtClean="0">
              <a:ln w="50800"/>
              <a:solidFill>
                <a:schemeClr val="bg1">
                  <a:shade val="50000"/>
                </a:schemeClr>
              </a:solidFill>
            </a:endParaRPr>
          </a:p>
          <a:p>
            <a:pPr>
              <a:buNone/>
            </a:pPr>
            <a:r>
              <a:rPr lang="es-SV" sz="4000" b="1" dirty="0" smtClean="0">
                <a:ln w="50800"/>
                <a:solidFill>
                  <a:schemeClr val="bg1">
                    <a:shade val="50000"/>
                  </a:schemeClr>
                </a:solidFill>
              </a:rPr>
              <a:t>Es decir, lograr un estado de orden, estabilidad y seguridad.</a:t>
            </a:r>
            <a:endParaRPr lang="es-ES" sz="4000" b="1" dirty="0" smtClean="0">
              <a:ln w="50800"/>
              <a:solidFill>
                <a:schemeClr val="bg1">
                  <a:shade val="50000"/>
                </a:schemeClr>
              </a:solidFill>
            </a:endParaRPr>
          </a:p>
          <a:p>
            <a:pPr>
              <a:buNone/>
            </a:pPr>
            <a:endParaRPr lang="es-SV"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mages (20).jpg"/>
          <p:cNvPicPr>
            <a:picLocks noChangeAspect="1"/>
          </p:cNvPicPr>
          <p:nvPr/>
        </p:nvPicPr>
        <p:blipFill>
          <a:blip r:embed="rId2" cstate="print"/>
          <a:stretch>
            <a:fillRect/>
          </a:stretch>
        </p:blipFill>
        <p:spPr>
          <a:xfrm>
            <a:off x="0" y="4414"/>
            <a:ext cx="9149892" cy="6853586"/>
          </a:xfrm>
          <a:prstGeom prst="rect">
            <a:avLst/>
          </a:prstGeom>
        </p:spPr>
      </p:pic>
      <p:sp>
        <p:nvSpPr>
          <p:cNvPr id="2" name="1 Título"/>
          <p:cNvSpPr>
            <a:spLocks noGrp="1"/>
          </p:cNvSpPr>
          <p:nvPr>
            <p:ph type="title"/>
          </p:nvPr>
        </p:nvSpPr>
        <p:spPr>
          <a:xfrm>
            <a:off x="457200" y="274638"/>
            <a:ext cx="8363272" cy="1797040"/>
          </a:xfrm>
        </p:spPr>
        <p:txBody>
          <a:bodyPr>
            <a:normAutofit fontScale="90000"/>
          </a:bodyPr>
          <a:lstStyle/>
          <a:p>
            <a:r>
              <a:rPr lang="es-ES" b="1" spc="100" dirty="0" smtClean="0">
                <a:ln w="18000">
                  <a:solidFill>
                    <a:schemeClr val="accent1">
                      <a:satMod val="200000"/>
                      <a:tint val="72000"/>
                    </a:schemeClr>
                  </a:solidFill>
                  <a:prstDash val="solid"/>
                </a:ln>
                <a:solidFill>
                  <a:schemeClr val="bg1">
                    <a:lumMod val="95000"/>
                    <a:lumOff val="5000"/>
                  </a:schemeClr>
                </a:solidFill>
                <a:effectLst>
                  <a:outerShdw blurRad="25000" dist="20000" dir="16020000" algn="tl">
                    <a:schemeClr val="accent1">
                      <a:satMod val="200000"/>
                      <a:shade val="1000"/>
                      <a:alpha val="60000"/>
                    </a:schemeClr>
                  </a:outerShdw>
                </a:effectLst>
              </a:rPr>
              <a:t>Necesidades sociales o de pertenencia (de aceptación social): </a:t>
            </a:r>
            <a:endParaRPr lang="es-SV" b="1" spc="100" dirty="0">
              <a:ln w="18000">
                <a:solidFill>
                  <a:schemeClr val="accent1">
                    <a:satMod val="200000"/>
                    <a:tint val="72000"/>
                  </a:schemeClr>
                </a:solidFill>
                <a:prstDash val="solid"/>
              </a:ln>
              <a:solidFill>
                <a:schemeClr val="bg1">
                  <a:lumMod val="95000"/>
                  <a:lumOff val="5000"/>
                </a:schemeClr>
              </a:solidFill>
              <a:effectLst>
                <a:outerShdw blurRad="25000" dist="20000" dir="16020000" algn="tl">
                  <a:schemeClr val="accent1">
                    <a:satMod val="200000"/>
                    <a:shade val="1000"/>
                    <a:alpha val="60000"/>
                  </a:schemeClr>
                </a:outerShdw>
              </a:effectLst>
            </a:endParaRPr>
          </a:p>
        </p:txBody>
      </p:sp>
      <p:sp>
        <p:nvSpPr>
          <p:cNvPr id="3" name="2 Marcador de contenido"/>
          <p:cNvSpPr>
            <a:spLocks noGrp="1"/>
          </p:cNvSpPr>
          <p:nvPr>
            <p:ph idx="1"/>
          </p:nvPr>
        </p:nvSpPr>
        <p:spPr>
          <a:xfrm>
            <a:off x="457200" y="2500306"/>
            <a:ext cx="8147248" cy="3625857"/>
          </a:xfrm>
        </p:spPr>
        <p:txBody>
          <a:bodyPr>
            <a:noAutofit/>
          </a:bodyPr>
          <a:lstStyle/>
          <a:p>
            <a:r>
              <a:rPr lang="es-ES" sz="4400" b="1" dirty="0" smtClean="0"/>
              <a:t>Se refieren a la pertenencia a un grupo, el ser aceptado por los compañeros, tener amistades, dar y recibir estima, etc.</a:t>
            </a:r>
            <a:endParaRPr lang="es-SV" sz="4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s (13).jpg"/>
          <p:cNvPicPr>
            <a:picLocks noChangeAspect="1"/>
          </p:cNvPicPr>
          <p:nvPr/>
        </p:nvPicPr>
        <p:blipFill>
          <a:blip r:embed="rId2" cstate="print"/>
          <a:stretch>
            <a:fillRect/>
          </a:stretch>
        </p:blipFill>
        <p:spPr>
          <a:xfrm>
            <a:off x="0" y="30222"/>
            <a:ext cx="9144000" cy="6827778"/>
          </a:xfrm>
          <a:prstGeom prst="rect">
            <a:avLst/>
          </a:prstGeom>
        </p:spPr>
      </p:pic>
      <p:sp>
        <p:nvSpPr>
          <p:cNvPr id="2" name="1 Título"/>
          <p:cNvSpPr>
            <a:spLocks noGrp="1"/>
          </p:cNvSpPr>
          <p:nvPr>
            <p:ph type="title"/>
          </p:nvPr>
        </p:nvSpPr>
        <p:spPr>
          <a:xfrm>
            <a:off x="457200" y="274638"/>
            <a:ext cx="7931224" cy="1143000"/>
          </a:xfrm>
        </p:spPr>
        <p:txBody>
          <a:bodyPr>
            <a:normAutofit fontScale="90000"/>
          </a:bodyPr>
          <a:lstStyle/>
          <a:p>
            <a:pPr algn="ctr"/>
            <a:r>
              <a:rPr lang="es-E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Necesidades de aprecio o estima (autoestima): </a:t>
            </a:r>
            <a:endParaRPr lang="es-SV"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2 Marcador de contenido"/>
          <p:cNvSpPr>
            <a:spLocks noGrp="1"/>
          </p:cNvSpPr>
          <p:nvPr>
            <p:ph idx="1"/>
          </p:nvPr>
        </p:nvSpPr>
        <p:spPr>
          <a:xfrm>
            <a:off x="457200" y="1600201"/>
            <a:ext cx="8147248" cy="4493096"/>
          </a:xfrm>
        </p:spPr>
        <p:txBody>
          <a:bodyPr/>
          <a:lstStyle/>
          <a:p>
            <a:r>
              <a:rPr lang="es-ES" sz="3600" b="1" dirty="0" smtClean="0"/>
              <a:t>Son las que están relacionadas con la autoestima, como: </a:t>
            </a:r>
          </a:p>
          <a:p>
            <a:endParaRPr lang="es-ES" dirty="0" smtClean="0"/>
          </a:p>
          <a:p>
            <a:pPr>
              <a:buNone/>
            </a:pPr>
            <a:r>
              <a:rPr lang="es-ES" sz="4000" b="1" dirty="0" smtClean="0"/>
              <a:t>La confianza en sí mismo, la independencia, el éxito, el respeto por parte de los compañeros </a:t>
            </a:r>
            <a:endParaRPr lang="es-SV" sz="4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mages (6).jpg"/>
          <p:cNvPicPr>
            <a:picLocks noChangeAspect="1"/>
          </p:cNvPicPr>
          <p:nvPr/>
        </p:nvPicPr>
        <p:blipFill>
          <a:blip r:embed="rId2" cstate="print"/>
          <a:stretch>
            <a:fillRect/>
          </a:stretch>
        </p:blipFill>
        <p:spPr>
          <a:xfrm>
            <a:off x="0" y="0"/>
            <a:ext cx="9144000" cy="6827778"/>
          </a:xfrm>
          <a:prstGeom prst="rect">
            <a:avLst/>
          </a:prstGeom>
        </p:spPr>
      </p:pic>
      <p:sp>
        <p:nvSpPr>
          <p:cNvPr id="2" name="1 Título"/>
          <p:cNvSpPr>
            <a:spLocks noGrp="1"/>
          </p:cNvSpPr>
          <p:nvPr>
            <p:ph type="title"/>
          </p:nvPr>
        </p:nvSpPr>
        <p:spPr>
          <a:xfrm>
            <a:off x="457200" y="274638"/>
            <a:ext cx="8147248" cy="1143000"/>
          </a:xfrm>
        </p:spPr>
        <p:txBody>
          <a:bodyPr>
            <a:noAutofit/>
          </a:bodyPr>
          <a:lstStyle/>
          <a:p>
            <a:pPr algn="ctr"/>
            <a:r>
              <a:rPr lang="es-ES" sz="4000" b="1" dirty="0" smtClean="0">
                <a:solidFill>
                  <a:schemeClr val="tx1">
                    <a:lumMod val="85000"/>
                  </a:schemeClr>
                </a:solidFill>
              </a:rPr>
              <a:t>Necesidades de autorrealización (necesidades del “yo”): </a:t>
            </a:r>
            <a:endParaRPr lang="es-SV" sz="4000" b="1" dirty="0">
              <a:solidFill>
                <a:schemeClr val="tx1">
                  <a:lumMod val="85000"/>
                </a:schemeClr>
              </a:solidFill>
            </a:endParaRPr>
          </a:p>
        </p:txBody>
      </p:sp>
      <p:sp>
        <p:nvSpPr>
          <p:cNvPr id="3" name="2 Marcador de contenido"/>
          <p:cNvSpPr>
            <a:spLocks noGrp="1"/>
          </p:cNvSpPr>
          <p:nvPr>
            <p:ph idx="1"/>
          </p:nvPr>
        </p:nvSpPr>
        <p:spPr>
          <a:xfrm>
            <a:off x="457200" y="1844824"/>
            <a:ext cx="7467600" cy="4281339"/>
          </a:xfrm>
        </p:spPr>
        <p:txBody>
          <a:bodyPr>
            <a:normAutofit/>
          </a:bodyPr>
          <a:lstStyle/>
          <a:p>
            <a:r>
              <a:rPr lang="es-ES" sz="4000" b="1" dirty="0" smtClean="0"/>
              <a:t>lograr los ideales o metas propuestas para conseguir la satisfacción personal.</a:t>
            </a:r>
          </a:p>
          <a:p>
            <a:endParaRPr lang="es-ES" sz="4000" b="1" dirty="0" smtClean="0"/>
          </a:p>
          <a:p>
            <a:pPr algn="ctr">
              <a:buNone/>
            </a:pPr>
            <a:r>
              <a:rPr lang="es-ES" sz="4000" b="1" dirty="0" smtClean="0"/>
              <a:t>Ejemplo: </a:t>
            </a:r>
          </a:p>
          <a:p>
            <a:pPr>
              <a:buNone/>
            </a:pPr>
            <a:r>
              <a:rPr lang="es-ES" sz="4000" b="1" dirty="0" smtClean="0"/>
              <a:t>los turistas espaciales</a:t>
            </a:r>
            <a:endParaRPr lang="es-SV" sz="4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amino de la felicidad.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ctrTitle"/>
          </p:nvPr>
        </p:nvSpPr>
        <p:spPr>
          <a:xfrm>
            <a:off x="0" y="0"/>
            <a:ext cx="7772400" cy="2286016"/>
          </a:xfrm>
          <a:ln>
            <a:noFill/>
          </a:ln>
        </p:spPr>
        <p:txBody>
          <a:bodyPr>
            <a:noAutofit/>
          </a:bodyPr>
          <a:lstStyle/>
          <a:p>
            <a:r>
              <a:rPr lang="es-SV" sz="13800" i="1" cap="none" dirty="0" smtClean="0">
                <a:ln w="17780" cmpd="sng">
                  <a:solidFill>
                    <a:srgbClr val="FFFFFF"/>
                  </a:solidFill>
                  <a:prstDash val="solid"/>
                  <a:miter lim="800000"/>
                </a:ln>
                <a:solidFill>
                  <a:schemeClr val="bg1">
                    <a:lumMod val="85000"/>
                    <a:lumOff val="15000"/>
                  </a:schemeClr>
                </a:solidFill>
                <a:effectLst>
                  <a:outerShdw blurRad="50800" algn="tl" rotWithShape="0">
                    <a:srgbClr val="000000"/>
                  </a:outerShdw>
                </a:effectLst>
              </a:rPr>
              <a:t>Grupo # 3</a:t>
            </a:r>
            <a:r>
              <a:rPr lang="es-SV" sz="44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s-SV" sz="44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es-SV" sz="4400"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30_example.jpg"/>
          <p:cNvPicPr>
            <a:picLocks noChangeAspect="1"/>
          </p:cNvPicPr>
          <p:nvPr/>
        </p:nvPicPr>
        <p:blipFill>
          <a:blip r:embed="rId2" cstate="print"/>
          <a:stretch>
            <a:fillRect/>
          </a:stretch>
        </p:blipFill>
        <p:spPr>
          <a:xfrm>
            <a:off x="0" y="-27384"/>
            <a:ext cx="9144000" cy="6855162"/>
          </a:xfrm>
          <a:prstGeom prst="rect">
            <a:avLst/>
          </a:prstGeom>
        </p:spPr>
      </p:pic>
      <p:sp>
        <p:nvSpPr>
          <p:cNvPr id="3" name="2 Marcador de contenido"/>
          <p:cNvSpPr>
            <a:spLocks noGrp="1"/>
          </p:cNvSpPr>
          <p:nvPr>
            <p:ph idx="1"/>
          </p:nvPr>
        </p:nvSpPr>
        <p:spPr>
          <a:xfrm>
            <a:off x="457200" y="571480"/>
            <a:ext cx="7467600" cy="5554683"/>
          </a:xfrm>
        </p:spPr>
        <p:txBody>
          <a:bodyPr>
            <a:normAutofit/>
          </a:bodyPr>
          <a:lstStyle/>
          <a:p>
            <a:r>
              <a:rPr lang="es-ES" sz="4400" b="1" dirty="0" smtClean="0"/>
              <a:t>Hay personas, como los artistas (pintores), misioneros, aventureros,… que no cumplen esta teoría ya que tratan de satisfacer primero las necesidades de autorrealización.</a:t>
            </a:r>
            <a:endParaRPr lang="es-SV" sz="4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mages (8).jpg"/>
          <p:cNvPicPr>
            <a:picLocks noChangeAspect="1"/>
          </p:cNvPicPr>
          <p:nvPr/>
        </p:nvPicPr>
        <p:blipFill>
          <a:blip r:embed="rId2" cstate="print"/>
          <a:stretch>
            <a:fillRect/>
          </a:stretch>
        </p:blipFill>
        <p:spPr>
          <a:xfrm>
            <a:off x="0" y="4414"/>
            <a:ext cx="9144000" cy="6849173"/>
          </a:xfrm>
          <a:prstGeom prst="rect">
            <a:avLst/>
          </a:prstGeom>
        </p:spPr>
      </p:pic>
      <p:sp>
        <p:nvSpPr>
          <p:cNvPr id="3" name="2 Marcador de contenido"/>
          <p:cNvSpPr>
            <a:spLocks noGrp="1"/>
          </p:cNvSpPr>
          <p:nvPr>
            <p:ph idx="1"/>
          </p:nvPr>
        </p:nvSpPr>
        <p:spPr>
          <a:xfrm>
            <a:off x="457200" y="260648"/>
            <a:ext cx="8075240" cy="6192688"/>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s-E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Esta es una de las críticas a la teoría de Maslow. Para Maslow cuando una necesidad esta satisfecha no es motivadora ya que el individuo se centra en la satisfacción de necesidades de niveles superiores. Para satisfacer las necesidades de un escalón o nivel superior hay que tener cubiertas las necesidades del escalón inferior</a:t>
            </a:r>
            <a:endParaRPr lang="es-E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efender la alegria.jpg"/>
          <p:cNvPicPr>
            <a:picLocks noChangeAspect="1"/>
          </p:cNvPicPr>
          <p:nvPr/>
        </p:nvPicPr>
        <p:blipFill>
          <a:blip r:embed="rId2" cstate="print"/>
          <a:stretch>
            <a:fillRect/>
          </a:stretch>
        </p:blipFill>
        <p:spPr>
          <a:xfrm>
            <a:off x="0" y="0"/>
            <a:ext cx="9144000" cy="6858000"/>
          </a:xfrm>
          <a:prstGeom prst="rect">
            <a:avLst/>
          </a:prstGeom>
        </p:spPr>
      </p:pic>
      <p:sp>
        <p:nvSpPr>
          <p:cNvPr id="3" name="2 Marcador de contenido"/>
          <p:cNvSpPr>
            <a:spLocks noGrp="1"/>
          </p:cNvSpPr>
          <p:nvPr>
            <p:ph idx="1"/>
          </p:nvPr>
        </p:nvSpPr>
        <p:spPr>
          <a:xfrm>
            <a:off x="1043608" y="1916832"/>
            <a:ext cx="7467600" cy="2553147"/>
          </a:xfrm>
        </p:spPr>
        <p:txBody>
          <a:bodyPr>
            <a:normAutofit/>
          </a:bodyPr>
          <a:lstStyle/>
          <a:p>
            <a:pPr algn="ctr">
              <a:buNone/>
            </a:pPr>
            <a:r>
              <a:rPr lang="es-SV" sz="8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lumMod val="95000"/>
                    <a:lumOff val="5000"/>
                  </a:schemeClr>
                </a:solidFill>
                <a:effectLst>
                  <a:outerShdw blurRad="50800" dist="40000" dir="5400000" algn="tl" rotWithShape="0">
                    <a:srgbClr val="000000">
                      <a:shade val="5000"/>
                      <a:satMod val="120000"/>
                      <a:alpha val="33000"/>
                    </a:srgbClr>
                  </a:outerShdw>
                </a:effectLst>
              </a:rPr>
              <a:t>GRACIAS</a:t>
            </a:r>
            <a:r>
              <a:rPr lang="es-SV"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lumMod val="95000"/>
                    <a:lumOff val="5000"/>
                  </a:schemeClr>
                </a:solidFill>
                <a:effectLst>
                  <a:outerShdw blurRad="50800" dist="40000" dir="5400000" algn="tl" rotWithShape="0">
                    <a:srgbClr val="000000">
                      <a:shade val="5000"/>
                      <a:satMod val="120000"/>
                      <a:alpha val="33000"/>
                    </a:srgbClr>
                  </a:outerShdw>
                </a:effectLst>
              </a:rPr>
              <a:t> </a:t>
            </a:r>
            <a:endParaRPr lang="es-SV"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elicidad (1).jpg"/>
          <p:cNvPicPr>
            <a:picLocks noGrp="1" noChangeAspect="1"/>
          </p:cNvPicPr>
          <p:nvPr>
            <p:ph idx="1"/>
          </p:nvPr>
        </p:nvPicPr>
        <p:blipFill>
          <a:blip r:embed="rId2" cstate="print"/>
          <a:stretch>
            <a:fillRect/>
          </a:stretch>
        </p:blipFill>
        <p:spPr>
          <a:xfrm>
            <a:off x="0" y="0"/>
            <a:ext cx="9144000" cy="685202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sol-1.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a:xfrm>
            <a:off x="611560" y="3573016"/>
            <a:ext cx="7467600" cy="2928958"/>
          </a:xfrm>
        </p:spPr>
        <p:txBody>
          <a:bodyPr>
            <a:normAutofit/>
          </a:bodyPr>
          <a:lstStyle/>
          <a:p>
            <a:pPr algn="ctr"/>
            <a:r>
              <a:rPr lang="es-SV" sz="5400" dirty="0" smtClean="0">
                <a:ln w="18415" cmpd="sng">
                  <a:solidFill>
                    <a:srgbClr val="FFFFFF"/>
                  </a:solidFill>
                  <a:prstDash val="solid"/>
                </a:ln>
                <a:effectLst>
                  <a:outerShdw blurRad="63500" dir="3600000" algn="tl" rotWithShape="0">
                    <a:srgbClr val="000000">
                      <a:alpha val="70000"/>
                    </a:srgbClr>
                  </a:outerShdw>
                </a:effectLst>
              </a:rPr>
              <a:t>CLASIFICACIÓN DE LAS NECESIDADES HUMANAS</a:t>
            </a:r>
            <a:endParaRPr lang="es-SV" sz="5400" dirty="0">
              <a:ln w="18415" cmpd="sng">
                <a:solidFill>
                  <a:srgbClr val="FFFFFF"/>
                </a:solid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ermosos_paisajes_chinos_348635_t0.jpg"/>
          <p:cNvPicPr>
            <a:picLocks noChangeAspect="1"/>
          </p:cNvPicPr>
          <p:nvPr/>
        </p:nvPicPr>
        <p:blipFill>
          <a:blip r:embed="rId2" cstate="print"/>
          <a:stretch>
            <a:fillRect/>
          </a:stretch>
        </p:blipFill>
        <p:spPr>
          <a:xfrm>
            <a:off x="5122" y="0"/>
            <a:ext cx="9133758" cy="7173416"/>
          </a:xfrm>
          <a:prstGeom prst="rect">
            <a:avLst/>
          </a:prstGeom>
        </p:spPr>
      </p:pic>
      <p:sp>
        <p:nvSpPr>
          <p:cNvPr id="2" name="1 Título"/>
          <p:cNvSpPr>
            <a:spLocks noGrp="1"/>
          </p:cNvSpPr>
          <p:nvPr>
            <p:ph type="title"/>
          </p:nvPr>
        </p:nvSpPr>
        <p:spPr>
          <a:xfrm>
            <a:off x="467544" y="692696"/>
            <a:ext cx="7467600" cy="11430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3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Las necesidades humanas y su clasificación.</a:t>
            </a:r>
            <a:r>
              <a:rPr lang="es-SV"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s-SV"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es-SV"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2 Marcador de contenido"/>
          <p:cNvSpPr>
            <a:spLocks noGrp="1"/>
          </p:cNvSpPr>
          <p:nvPr>
            <p:ph idx="1"/>
          </p:nvPr>
        </p:nvSpPr>
        <p:spPr>
          <a:xfrm>
            <a:off x="323528" y="1961456"/>
            <a:ext cx="8496944" cy="4896544"/>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a:r>
              <a:rPr lang="es-ES"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 Economía pretende satisfacer las necesidades humanas por eso necesitamos saber que entendemos por</a:t>
            </a:r>
            <a:endParaRPr lang="es-SV"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s-SV"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images.jpg"/>
          <p:cNvPicPr>
            <a:picLocks noChangeAspect="1"/>
          </p:cNvPicPr>
          <p:nvPr/>
        </p:nvPicPr>
        <p:blipFill>
          <a:blip r:embed="rId2" cstate="print"/>
          <a:stretch>
            <a:fillRect/>
          </a:stretch>
        </p:blipFill>
        <p:spPr>
          <a:xfrm>
            <a:off x="-5892" y="4412"/>
            <a:ext cx="9149892" cy="6853587"/>
          </a:xfrm>
          <a:prstGeom prst="rect">
            <a:avLst/>
          </a:prstGeom>
        </p:spPr>
      </p:pic>
      <p:sp>
        <p:nvSpPr>
          <p:cNvPr id="2" name="1 Título"/>
          <p:cNvSpPr>
            <a:spLocks noGrp="1"/>
          </p:cNvSpPr>
          <p:nvPr>
            <p:ph type="title"/>
          </p:nvPr>
        </p:nvSpPr>
        <p:spPr>
          <a:xfrm>
            <a:off x="142844" y="0"/>
            <a:ext cx="9001156" cy="1143000"/>
          </a:xfrm>
        </p:spPr>
        <p:txBody>
          <a:bodyPr>
            <a:normAutofit/>
          </a:bodyPr>
          <a:lstStyle/>
          <a:p>
            <a:pPr algn="ctr"/>
            <a:r>
              <a:rPr lang="es-SV" sz="5400" b="1" u="sng" dirty="0" smtClean="0">
                <a:ln w="31550" cmpd="sng">
                  <a:solidFill>
                    <a:schemeClr val="bg1">
                      <a:lumMod val="50000"/>
                      <a:lumOff val="50000"/>
                    </a:schemeClr>
                  </a:solidFill>
                  <a:prstDash val="solid"/>
                </a:ln>
                <a:solidFill>
                  <a:srgbClr val="92D050"/>
                </a:solidFill>
                <a:effectLst>
                  <a:outerShdw blurRad="50800" dist="40000" dir="5400000" algn="tl" rotWithShape="0">
                    <a:srgbClr val="000000">
                      <a:shade val="5000"/>
                      <a:satMod val="120000"/>
                      <a:alpha val="33000"/>
                    </a:srgbClr>
                  </a:outerShdw>
                </a:effectLst>
              </a:rPr>
              <a:t>NECESIDADES</a:t>
            </a:r>
            <a:endParaRPr lang="es-SV" sz="5400" b="1" dirty="0">
              <a:ln w="31550" cmpd="sng">
                <a:solidFill>
                  <a:schemeClr val="bg1">
                    <a:lumMod val="50000"/>
                    <a:lumOff val="50000"/>
                  </a:schemeClr>
                </a:solidFill>
                <a:prstDash val="solid"/>
              </a:ln>
              <a:solidFill>
                <a:srgbClr val="92D050"/>
              </a:solidFill>
              <a:effectLst>
                <a:outerShdw blurRad="50800" dist="40000" dir="5400000" algn="tl" rotWithShape="0">
                  <a:srgbClr val="000000">
                    <a:shade val="5000"/>
                    <a:satMod val="120000"/>
                    <a:alpha val="33000"/>
                  </a:srgbClr>
                </a:outerShdw>
              </a:effectLst>
            </a:endParaRPr>
          </a:p>
        </p:txBody>
      </p:sp>
      <p:sp>
        <p:nvSpPr>
          <p:cNvPr id="3" name="2 Marcador de contenido"/>
          <p:cNvSpPr>
            <a:spLocks noGrp="1"/>
          </p:cNvSpPr>
          <p:nvPr>
            <p:ph idx="1"/>
          </p:nvPr>
        </p:nvSpPr>
        <p:spPr>
          <a:xfrm>
            <a:off x="0" y="1874821"/>
            <a:ext cx="9144000" cy="4983179"/>
          </a:xfrm>
        </p:spPr>
        <p:txBody>
          <a:bodyPr>
            <a:noAutofit/>
          </a:bodyPr>
          <a:lstStyle/>
          <a:p>
            <a:r>
              <a:rPr lang="es-E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 el marketing y los recursos humanos, una necesidad para una persona es una sensación de carencia unida al deseo de satisfacerla</a:t>
            </a:r>
            <a:r>
              <a:rPr lang="es-ES" sz="3200" b="1" dirty="0" smtClean="0">
                <a:ln>
                  <a:solidFill>
                    <a:srgbClr val="FF0000"/>
                  </a:solidFill>
                </a:ln>
                <a:solidFill>
                  <a:srgbClr val="FFFF00"/>
                </a:solidFill>
              </a:rPr>
              <a:t>.</a:t>
            </a:r>
            <a:endParaRPr lang="es-SV" sz="3200" b="1" dirty="0">
              <a:ln>
                <a:solidFill>
                  <a:srgbClr val="FF0000"/>
                </a:solidFill>
              </a:ln>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images (3).jpg"/>
          <p:cNvPicPr>
            <a:picLocks noChangeAspect="1"/>
          </p:cNvPicPr>
          <p:nvPr/>
        </p:nvPicPr>
        <p:blipFill>
          <a:blip r:embed="rId2" cstate="print"/>
          <a:stretch>
            <a:fillRect/>
          </a:stretch>
        </p:blipFill>
        <p:spPr>
          <a:xfrm>
            <a:off x="0" y="0"/>
            <a:ext cx="9144000" cy="6858000"/>
          </a:xfrm>
          <a:prstGeom prst="rect">
            <a:avLst/>
          </a:prstGeom>
        </p:spPr>
      </p:pic>
      <p:sp>
        <p:nvSpPr>
          <p:cNvPr id="4" name="3 Rectángulo"/>
          <p:cNvSpPr/>
          <p:nvPr/>
        </p:nvSpPr>
        <p:spPr>
          <a:xfrm>
            <a:off x="2735058" y="332656"/>
            <a:ext cx="4147289" cy="923330"/>
          </a:xfrm>
          <a:prstGeom prst="rect">
            <a:avLst/>
          </a:prstGeom>
          <a:noFill/>
        </p:spPr>
        <p:txBody>
          <a:bodyPr wrap="none" lIns="91440" tIns="45720" rIns="91440" bIns="45720">
            <a:spAutoFit/>
          </a:bodyPr>
          <a:lstStyle/>
          <a:p>
            <a:pPr algn="ctr"/>
            <a:r>
              <a:rPr lang="es-E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Por ejemplo</a:t>
            </a:r>
            <a:endParaRPr lang="es-E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7" name="6 Imagen" descr="Sed_cd.jpg"/>
          <p:cNvPicPr>
            <a:picLocks noChangeAspect="1"/>
          </p:cNvPicPr>
          <p:nvPr/>
        </p:nvPicPr>
        <p:blipFill>
          <a:blip r:embed="rId3" cstate="print"/>
          <a:stretch>
            <a:fillRect/>
          </a:stretch>
        </p:blipFill>
        <p:spPr>
          <a:xfrm>
            <a:off x="0" y="4526938"/>
            <a:ext cx="3131840" cy="2331062"/>
          </a:xfrm>
          <a:prstGeom prst="rect">
            <a:avLst/>
          </a:prstGeom>
        </p:spPr>
      </p:pic>
      <p:pic>
        <p:nvPicPr>
          <p:cNvPr id="9" name="8 Imagen" descr="ice.jpg"/>
          <p:cNvPicPr>
            <a:picLocks noChangeAspect="1"/>
          </p:cNvPicPr>
          <p:nvPr/>
        </p:nvPicPr>
        <p:blipFill>
          <a:blip r:embed="rId4" cstate="print"/>
          <a:stretch>
            <a:fillRect/>
          </a:stretch>
        </p:blipFill>
        <p:spPr>
          <a:xfrm>
            <a:off x="6660232" y="4437112"/>
            <a:ext cx="2483768" cy="2420888"/>
          </a:xfrm>
          <a:prstGeom prst="rect">
            <a:avLst/>
          </a:prstGeom>
        </p:spPr>
      </p:pic>
      <p:pic>
        <p:nvPicPr>
          <p:cNvPr id="10" name="9 Imagen" descr="hambre.jpg"/>
          <p:cNvPicPr>
            <a:picLocks noChangeAspect="1"/>
          </p:cNvPicPr>
          <p:nvPr/>
        </p:nvPicPr>
        <p:blipFill>
          <a:blip r:embed="rId5" cstate="print"/>
          <a:stretch>
            <a:fillRect/>
          </a:stretch>
        </p:blipFill>
        <p:spPr>
          <a:xfrm>
            <a:off x="3347864" y="1484784"/>
            <a:ext cx="3048000" cy="2686050"/>
          </a:xfrm>
          <a:prstGeom prst="rect">
            <a:avLst/>
          </a:prstGeom>
        </p:spPr>
      </p:pic>
      <p:sp>
        <p:nvSpPr>
          <p:cNvPr id="11" name="10 Rectángulo"/>
          <p:cNvSpPr/>
          <p:nvPr/>
        </p:nvSpPr>
        <p:spPr>
          <a:xfrm>
            <a:off x="323528" y="1772816"/>
            <a:ext cx="2915816" cy="707886"/>
          </a:xfrm>
          <a:prstGeom prst="rect">
            <a:avLst/>
          </a:prstGeom>
          <a:noFill/>
        </p:spPr>
        <p:txBody>
          <a:bodyPr wrap="square" lIns="91440" tIns="45720" rIns="91440" bIns="45720">
            <a:spAutoFit/>
          </a:bodyPr>
          <a:lstStyle/>
          <a:p>
            <a:pPr algn="ctr"/>
            <a:r>
              <a:rPr lang="es-MX" sz="4000" b="1" dirty="0" smtClean="0">
                <a:ln w="24500" cmpd="dbl">
                  <a:solidFill>
                    <a:schemeClr val="tx1"/>
                  </a:solidFill>
                  <a:prstDash val="solid"/>
                  <a:miter lim="800000"/>
                </a:ln>
                <a:effectLst>
                  <a:outerShdw blurRad="38100" dist="38100" dir="7020000" algn="tl">
                    <a:srgbClr val="000000">
                      <a:alpha val="35000"/>
                    </a:srgbClr>
                  </a:outerShdw>
                </a:effectLst>
              </a:rPr>
              <a:t>El hambre</a:t>
            </a:r>
            <a:endParaRPr lang="es-ES" sz="4000" b="1" dirty="0">
              <a:ln w="24500" cmpd="dbl">
                <a:solidFill>
                  <a:schemeClr val="tx1"/>
                </a:solidFill>
                <a:prstDash val="solid"/>
                <a:miter lim="800000"/>
              </a:ln>
              <a:effectLst>
                <a:outerShdw blurRad="38100" dist="38100" dir="7020000" algn="tl">
                  <a:srgbClr val="000000">
                    <a:alpha val="35000"/>
                  </a:srgbClr>
                </a:outerShdw>
              </a:effectLst>
            </a:endParaRPr>
          </a:p>
        </p:txBody>
      </p:sp>
      <p:sp>
        <p:nvSpPr>
          <p:cNvPr id="12" name="11 Rectángulo"/>
          <p:cNvSpPr/>
          <p:nvPr/>
        </p:nvSpPr>
        <p:spPr>
          <a:xfrm>
            <a:off x="6909497" y="3140969"/>
            <a:ext cx="2234503" cy="923330"/>
          </a:xfrm>
          <a:prstGeom prst="rect">
            <a:avLst/>
          </a:prstGeom>
          <a:noFill/>
        </p:spPr>
        <p:txBody>
          <a:bodyPr wrap="square" lIns="91440" tIns="45720" rIns="91440" bIns="45720">
            <a:spAutoFit/>
          </a:bodyPr>
          <a:lstStyle/>
          <a:p>
            <a:pPr algn="ctr"/>
            <a:r>
              <a:rPr lang="es-ES" sz="5400" b="1" dirty="0" smtClean="0">
                <a:ln w="17780" cmpd="sng">
                  <a:solidFill>
                    <a:schemeClr val="bg1">
                      <a:lumMod val="65000"/>
                      <a:lumOff val="35000"/>
                    </a:schemeClr>
                  </a:solidFill>
                  <a:prstDash val="solid"/>
                  <a:miter lim="800000"/>
                </a:ln>
                <a:solidFill>
                  <a:srgbClr val="FFFF00"/>
                </a:solidFill>
                <a:effectLst>
                  <a:outerShdw blurRad="50800" algn="tl" rotWithShape="0">
                    <a:srgbClr val="000000"/>
                  </a:outerShdw>
                </a:effectLst>
              </a:rPr>
              <a:t>El frio</a:t>
            </a:r>
            <a:endParaRPr lang="es-ES" sz="5400" b="1" dirty="0">
              <a:ln w="17780" cmpd="sng">
                <a:solidFill>
                  <a:schemeClr val="bg1">
                    <a:lumMod val="65000"/>
                    <a:lumOff val="35000"/>
                  </a:schemeClr>
                </a:solidFill>
                <a:prstDash val="solid"/>
                <a:miter lim="800000"/>
              </a:ln>
              <a:solidFill>
                <a:srgbClr val="FFFF00"/>
              </a:soli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s (1).jpg"/>
          <p:cNvPicPr>
            <a:picLocks noChangeAspect="1"/>
          </p:cNvPicPr>
          <p:nvPr/>
        </p:nvPicPr>
        <p:blipFill>
          <a:blip r:embed="rId2" cstate="print"/>
          <a:stretch>
            <a:fillRect/>
          </a:stretch>
        </p:blipFill>
        <p:spPr>
          <a:xfrm>
            <a:off x="0" y="30222"/>
            <a:ext cx="9144000" cy="6827778"/>
          </a:xfrm>
          <a:prstGeom prst="rect">
            <a:avLst/>
          </a:prstGeom>
        </p:spPr>
      </p:pic>
      <p:sp>
        <p:nvSpPr>
          <p:cNvPr id="3" name="2 Marcador de contenido"/>
          <p:cNvSpPr>
            <a:spLocks noGrp="1"/>
          </p:cNvSpPr>
          <p:nvPr>
            <p:ph idx="1"/>
          </p:nvPr>
        </p:nvSpPr>
        <p:spPr>
          <a:xfrm>
            <a:off x="0" y="0"/>
            <a:ext cx="9144000" cy="6858000"/>
          </a:xfrm>
          <a:ln>
            <a:noFill/>
          </a:ln>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buFont typeface="Wingdings" pitchFamily="2" charset="2"/>
              <a:buChar char="v"/>
            </a:pPr>
            <a:r>
              <a:rPr lang="es-E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son sensaciones que indican la necesidad de agua, alimento y  calor, respectivamente</a:t>
            </a:r>
            <a:r>
              <a:rPr lang="es-E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s-SV"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es-SV"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mages (24).jpg"/>
          <p:cNvPicPr>
            <a:picLocks noChangeAspect="1"/>
          </p:cNvPicPr>
          <p:nvPr/>
        </p:nvPicPr>
        <p:blipFill>
          <a:blip r:embed="rId2" cstate="print"/>
          <a:stretch>
            <a:fillRect/>
          </a:stretch>
        </p:blipFill>
        <p:spPr>
          <a:xfrm>
            <a:off x="-16446" y="0"/>
            <a:ext cx="9176891" cy="6858000"/>
          </a:xfrm>
          <a:prstGeom prst="rect">
            <a:avLst/>
          </a:prstGeom>
        </p:spPr>
      </p:pic>
      <p:sp>
        <p:nvSpPr>
          <p:cNvPr id="3" name="2 Marcador de contenido"/>
          <p:cNvSpPr>
            <a:spLocks noGrp="1"/>
          </p:cNvSpPr>
          <p:nvPr>
            <p:ph idx="1"/>
          </p:nvPr>
        </p:nvSpPr>
        <p:spPr>
          <a:xfrm>
            <a:off x="0" y="0"/>
            <a:ext cx="8172400" cy="5085184"/>
          </a:xfrm>
        </p:spPr>
        <p:txBody>
          <a:bodyPr>
            <a:noAutofit/>
          </a:bodyPr>
          <a:lstStyle/>
          <a:p>
            <a:pPr algn="just"/>
            <a:r>
              <a:rPr lang="es-ES" sz="5400" b="1" dirty="0" smtClean="0">
                <a:ln w="18415" cmpd="sng">
                  <a:solidFill>
                    <a:schemeClr val="bg1"/>
                  </a:solidFill>
                  <a:prstDash val="solid"/>
                </a:ln>
                <a:solidFill>
                  <a:srgbClr val="FFFFFF"/>
                </a:solidFill>
                <a:effectLst>
                  <a:outerShdw blurRad="63500" dir="3600000" algn="tl" rotWithShape="0">
                    <a:srgbClr val="000000">
                      <a:alpha val="70000"/>
                    </a:srgbClr>
                  </a:outerShdw>
                </a:effectLst>
              </a:rPr>
              <a:t>Las necesidades son la expresión de lo que un ser vivo requiere indispensablemente para su conservación y desarrollo</a:t>
            </a:r>
            <a:endParaRPr lang="es-SV" sz="5400" b="1" dirty="0">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s (4).jpg"/>
          <p:cNvPicPr>
            <a:picLocks noChangeAspect="1"/>
          </p:cNvPicPr>
          <p:nvPr/>
        </p:nvPicPr>
        <p:blipFill>
          <a:blip r:embed="rId2" cstate="print"/>
          <a:stretch>
            <a:fillRect/>
          </a:stretch>
        </p:blipFill>
        <p:spPr>
          <a:xfrm>
            <a:off x="0" y="30222"/>
            <a:ext cx="9144000" cy="6827778"/>
          </a:xfrm>
          <a:prstGeom prst="rect">
            <a:avLst/>
          </a:prstGeom>
        </p:spPr>
      </p:pic>
      <p:sp>
        <p:nvSpPr>
          <p:cNvPr id="2" name="1 Título"/>
          <p:cNvSpPr>
            <a:spLocks noGrp="1"/>
          </p:cNvSpPr>
          <p:nvPr>
            <p:ph type="title"/>
          </p:nvPr>
        </p:nvSpPr>
        <p:spPr>
          <a:xfrm>
            <a:off x="457200" y="274638"/>
            <a:ext cx="6059016" cy="1143000"/>
          </a:xfrm>
        </p:spPr>
        <p:txBody>
          <a:bodyPr/>
          <a:lstStyle/>
          <a:p>
            <a:pPr algn="ctr"/>
            <a:r>
              <a:rPr lang="es-ES" sz="6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Deseo</a:t>
            </a:r>
            <a:r>
              <a:rPr lang="es-E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s-E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Marcador de contenido"/>
          <p:cNvSpPr>
            <a:spLocks noGrp="1"/>
          </p:cNvSpPr>
          <p:nvPr>
            <p:ph idx="1"/>
          </p:nvPr>
        </p:nvSpPr>
        <p:spPr>
          <a:xfrm>
            <a:off x="457200" y="1556792"/>
            <a:ext cx="6707088" cy="4569371"/>
          </a:xfrm>
        </p:spPr>
        <p:txBody>
          <a:bodyPr>
            <a:normAutofit/>
          </a:bodyPr>
          <a:lstStyle/>
          <a:p>
            <a:r>
              <a:rPr lang="es-ES" sz="5400" b="1" dirty="0" smtClean="0">
                <a:solidFill>
                  <a:schemeClr val="bg1"/>
                </a:solidFill>
              </a:rPr>
              <a:t>Es una necesidad que toma la forma de un producto, marca o empresa.</a:t>
            </a:r>
            <a:endParaRPr lang="es-ES" sz="48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395</TotalTime>
  <Words>429</Words>
  <Application>Microsoft Office PowerPoint</Application>
  <PresentationFormat>Presentación en pantalla (4:3)</PresentationFormat>
  <Paragraphs>54</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Técnico</vt:lpstr>
      <vt:lpstr>INSTITUTO NACIONAL DE SOYAPANGO</vt:lpstr>
      <vt:lpstr>Grupo # 3 </vt:lpstr>
      <vt:lpstr>CLASIFICACIÓN DE LAS NECESIDADES HUMANAS</vt:lpstr>
      <vt:lpstr>Las necesidades humanas y su clasificación. </vt:lpstr>
      <vt:lpstr>NECESIDADES</vt:lpstr>
      <vt:lpstr>Diapositiva 6</vt:lpstr>
      <vt:lpstr>Diapositiva 7</vt:lpstr>
      <vt:lpstr>Diapositiva 8</vt:lpstr>
      <vt:lpstr>Deseo </vt:lpstr>
      <vt:lpstr>Diapositiva 10</vt:lpstr>
      <vt:lpstr>Diapositiva 11</vt:lpstr>
      <vt:lpstr>CLASIFICACIÓN DE LAS NECESIDADES HUMANAS:</vt:lpstr>
      <vt:lpstr>Diapositiva 13</vt:lpstr>
      <vt:lpstr>Diapositiva 14</vt:lpstr>
      <vt:lpstr>Necesidades primarias o fisiológicas:</vt:lpstr>
      <vt:lpstr>Necesidades de seguridad:</vt:lpstr>
      <vt:lpstr>Necesidades sociales o de pertenencia (de aceptación social): </vt:lpstr>
      <vt:lpstr>Necesidades de aprecio o estima (autoestima): </vt:lpstr>
      <vt:lpstr>Necesidades de autorrealización (necesidades del “yo”): </vt:lpstr>
      <vt:lpstr>Diapositiva 20</vt:lpstr>
      <vt:lpstr>Diapositiva 21</vt:lpstr>
      <vt:lpstr>Diapositiva 22</vt:lpstr>
      <vt:lpstr>Diapositiva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INTEGRANTES: DAVID SAL</dc:title>
  <dc:creator>PC0010</dc:creator>
  <cp:lastModifiedBy>BlackCrystal™ v8</cp:lastModifiedBy>
  <cp:revision>37</cp:revision>
  <dcterms:created xsi:type="dcterms:W3CDTF">2012-09-24T20:56:41Z</dcterms:created>
  <dcterms:modified xsi:type="dcterms:W3CDTF">2012-09-25T19:22:57Z</dcterms:modified>
</cp:coreProperties>
</file>