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71" r:id="rId3"/>
    <p:sldId id="272" r:id="rId4"/>
    <p:sldId id="259" r:id="rId5"/>
    <p:sldId id="257" r:id="rId6"/>
    <p:sldId id="263" r:id="rId7"/>
    <p:sldId id="258" r:id="rId8"/>
    <p:sldId id="260" r:id="rId9"/>
    <p:sldId id="275" r:id="rId10"/>
    <p:sldId id="276" r:id="rId11"/>
    <p:sldId id="265" r:id="rId12"/>
    <p:sldId id="273" r:id="rId13"/>
    <p:sldId id="274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42A1FB1-C0B3-4C81-9D0F-8974A33A62B3}" type="datetimeFigureOut">
              <a:rPr lang="es-SV" smtClean="0"/>
              <a:t>03/10/2012</a:t>
            </a:fld>
            <a:endParaRPr lang="es-SV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1B7307D-2226-4646-BAA3-CA25C78499A5}" type="slidenum">
              <a:rPr lang="es-SV" smtClean="0"/>
              <a:t>‹Nº›</a:t>
            </a:fld>
            <a:endParaRPr lang="es-SV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2A1FB1-C0B3-4C81-9D0F-8974A33A62B3}" type="datetimeFigureOut">
              <a:rPr lang="es-SV" smtClean="0"/>
              <a:t>03/10/2012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B7307D-2226-4646-BAA3-CA25C78499A5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2A1FB1-C0B3-4C81-9D0F-8974A33A62B3}" type="datetimeFigureOut">
              <a:rPr lang="es-SV" smtClean="0"/>
              <a:t>03/10/2012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B7307D-2226-4646-BAA3-CA25C78499A5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2A1FB1-C0B3-4C81-9D0F-8974A33A62B3}" type="datetimeFigureOut">
              <a:rPr lang="es-SV" smtClean="0"/>
              <a:t>03/10/2012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B7307D-2226-4646-BAA3-CA25C78499A5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42A1FB1-C0B3-4C81-9D0F-8974A33A62B3}" type="datetimeFigureOut">
              <a:rPr lang="es-SV" smtClean="0"/>
              <a:t>03/10/2012</a:t>
            </a:fld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1B7307D-2226-4646-BAA3-CA25C78499A5}" type="slidenum">
              <a:rPr lang="es-SV" smtClean="0"/>
              <a:t>‹Nº›</a:t>
            </a:fld>
            <a:endParaRPr lang="es-SV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2A1FB1-C0B3-4C81-9D0F-8974A33A62B3}" type="datetimeFigureOut">
              <a:rPr lang="es-SV" smtClean="0"/>
              <a:t>03/10/2012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1B7307D-2226-4646-BAA3-CA25C78499A5}" type="slidenum">
              <a:rPr lang="es-SV" smtClean="0"/>
              <a:t>‹Nº›</a:t>
            </a:fld>
            <a:endParaRPr lang="es-SV"/>
          </a:p>
        </p:txBody>
      </p:sp>
      <p:sp>
        <p:nvSpPr>
          <p:cNvPr id="10" name="9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2A1FB1-C0B3-4C81-9D0F-8974A33A62B3}" type="datetimeFigureOut">
              <a:rPr lang="es-SV" smtClean="0"/>
              <a:t>03/10/2012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1B7307D-2226-4646-BAA3-CA25C78499A5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2A1FB1-C0B3-4C81-9D0F-8974A33A62B3}" type="datetimeFigureOut">
              <a:rPr lang="es-SV" smtClean="0"/>
              <a:t>03/10/2012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B7307D-2226-4646-BAA3-CA25C78499A5}" type="slidenum">
              <a:rPr lang="es-SV" smtClean="0"/>
              <a:t>‹Nº›</a:t>
            </a:fld>
            <a:endParaRPr lang="es-SV"/>
          </a:p>
        </p:txBody>
      </p:sp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2A1FB1-C0B3-4C81-9D0F-8974A33A62B3}" type="datetimeFigureOut">
              <a:rPr lang="es-SV" smtClean="0"/>
              <a:t>03/10/2012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B7307D-2226-4646-BAA3-CA25C78499A5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42A1FB1-C0B3-4C81-9D0F-8974A33A62B3}" type="datetimeFigureOut">
              <a:rPr lang="es-SV" smtClean="0"/>
              <a:t>03/10/2012</a:t>
            </a:fld>
            <a:endParaRPr lang="es-SV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1B7307D-2226-4646-BAA3-CA25C78499A5}" type="slidenum">
              <a:rPr lang="es-SV" smtClean="0"/>
              <a:t>‹Nº›</a:t>
            </a:fld>
            <a:endParaRPr lang="es-SV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42A1FB1-C0B3-4C81-9D0F-8974A33A62B3}" type="datetimeFigureOut">
              <a:rPr lang="es-SV" smtClean="0"/>
              <a:t>03/10/2012</a:t>
            </a:fld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1B7307D-2226-4646-BAA3-CA25C78499A5}" type="slidenum">
              <a:rPr lang="es-SV" smtClean="0"/>
              <a:t>‹Nº›</a:t>
            </a:fld>
            <a:endParaRPr lang="es-SV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SV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42A1FB1-C0B3-4C81-9D0F-8974A33A62B3}" type="datetimeFigureOut">
              <a:rPr lang="es-SV" smtClean="0"/>
              <a:t>03/10/2012</a:t>
            </a:fld>
            <a:endParaRPr lang="es-SV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1B7307D-2226-4646-BAA3-CA25C78499A5}" type="slidenum">
              <a:rPr lang="es-SV" smtClean="0"/>
              <a:t>‹Nº›</a:t>
            </a:fld>
            <a:endParaRPr lang="es-SV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83671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s-SV" dirty="0" smtClean="0">
                <a:latin typeface="Forte" pitchFamily="66" charset="0"/>
              </a:rPr>
              <a:t>INSTITUTO NACIONAL DE SOYAPANGO </a:t>
            </a:r>
            <a:r>
              <a:rPr lang="es-SV" dirty="0" smtClean="0"/>
              <a:t/>
            </a:r>
            <a:br>
              <a:rPr lang="es-SV" dirty="0" smtClean="0"/>
            </a:br>
            <a:endParaRPr lang="es-SV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9592" y="2852936"/>
            <a:ext cx="7120880" cy="360040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SV" dirty="0" smtClean="0">
                <a:solidFill>
                  <a:schemeClr val="tx1"/>
                </a:solidFill>
                <a:latin typeface="Forte" pitchFamily="66" charset="0"/>
              </a:rPr>
              <a:t>INTEGRANTES: </a:t>
            </a:r>
          </a:p>
          <a:p>
            <a:pPr algn="l"/>
            <a:r>
              <a:rPr lang="es-SV" sz="2400" dirty="0" smtClean="0">
                <a:solidFill>
                  <a:schemeClr val="tx1"/>
                </a:solidFill>
                <a:latin typeface="Forte" pitchFamily="66" charset="0"/>
              </a:rPr>
              <a:t>                 </a:t>
            </a:r>
          </a:p>
          <a:p>
            <a:pPr algn="ctr"/>
            <a:endParaRPr lang="es-SV" sz="2400" dirty="0">
              <a:solidFill>
                <a:schemeClr val="tx1"/>
              </a:solidFill>
              <a:latin typeface="Forte" pitchFamily="66" charset="0"/>
            </a:endParaRPr>
          </a:p>
          <a:p>
            <a:pPr algn="ctr"/>
            <a:r>
              <a:rPr lang="es-SV" sz="2400" dirty="0" smtClean="0">
                <a:solidFill>
                  <a:schemeClr val="tx1"/>
                </a:solidFill>
                <a:latin typeface="Forte" pitchFamily="66" charset="0"/>
              </a:rPr>
              <a:t> Edgardo José Hernández</a:t>
            </a:r>
          </a:p>
          <a:p>
            <a:pPr algn="ctr"/>
            <a:r>
              <a:rPr lang="es-SV" sz="2400" dirty="0" smtClean="0">
                <a:solidFill>
                  <a:schemeClr val="tx1"/>
                </a:solidFill>
                <a:latin typeface="Forte" pitchFamily="66" charset="0"/>
              </a:rPr>
              <a:t>                 </a:t>
            </a:r>
          </a:p>
          <a:p>
            <a:pPr algn="ctr"/>
            <a:r>
              <a:rPr lang="es-SV" sz="2400" dirty="0" smtClean="0">
                <a:solidFill>
                  <a:schemeClr val="tx1"/>
                </a:solidFill>
                <a:latin typeface="Forte" pitchFamily="66" charset="0"/>
              </a:rPr>
              <a:t> Raúl Pineda Hernández</a:t>
            </a:r>
          </a:p>
          <a:p>
            <a:pPr algn="ctr"/>
            <a:r>
              <a:rPr lang="es-SV" sz="2400" dirty="0">
                <a:solidFill>
                  <a:schemeClr val="tx1"/>
                </a:solidFill>
                <a:latin typeface="Forte" pitchFamily="66" charset="0"/>
              </a:rPr>
              <a:t> </a:t>
            </a:r>
            <a:r>
              <a:rPr lang="es-SV" sz="2400" dirty="0" smtClean="0">
                <a:solidFill>
                  <a:schemeClr val="tx1"/>
                </a:solidFill>
                <a:latin typeface="Forte" pitchFamily="66" charset="0"/>
              </a:rPr>
              <a:t>                </a:t>
            </a:r>
          </a:p>
          <a:p>
            <a:pPr algn="ctr"/>
            <a:r>
              <a:rPr lang="es-SV" sz="2400" dirty="0" smtClean="0">
                <a:solidFill>
                  <a:schemeClr val="tx1"/>
                </a:solidFill>
                <a:latin typeface="Forte" pitchFamily="66" charset="0"/>
              </a:rPr>
              <a:t> Wilber Antonio Urquilla </a:t>
            </a:r>
            <a:endParaRPr lang="es-SV" sz="2400" dirty="0">
              <a:solidFill>
                <a:schemeClr val="tx1"/>
              </a:solidFill>
              <a:latin typeface="Forte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70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467544" y="836712"/>
            <a:ext cx="8229600" cy="14401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Ins="91440" anchor="b">
            <a:normAutofit fontScale="97500" lnSpcReduction="1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lvl1pPr marL="54864" algn="r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s-SV" dirty="0" smtClean="0">
                <a:latin typeface="Forte" pitchFamily="66" charset="0"/>
              </a:rPr>
              <a:t>TIPOS DE SISTEMAS ECONÓMICOS</a:t>
            </a:r>
            <a:endParaRPr lang="es-SV" dirty="0">
              <a:latin typeface="Forte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63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23528" y="1772816"/>
            <a:ext cx="4104456" cy="332921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SV" dirty="0">
                <a:latin typeface="Forte" pitchFamily="66" charset="0"/>
              </a:rPr>
              <a:t>De acuerdo con esto, tenemos </a:t>
            </a:r>
            <a:r>
              <a:rPr lang="es-SV" dirty="0" smtClean="0">
                <a:latin typeface="Forte" pitchFamily="66" charset="0"/>
              </a:rPr>
              <a:t>, según </a:t>
            </a:r>
            <a:r>
              <a:rPr lang="es-SV" dirty="0">
                <a:latin typeface="Forte" pitchFamily="66" charset="0"/>
              </a:rPr>
              <a:t>el economista alemán </a:t>
            </a:r>
            <a:r>
              <a:rPr lang="es-SV" dirty="0" smtClean="0">
                <a:latin typeface="Forte" pitchFamily="66" charset="0"/>
              </a:rPr>
              <a:t>Sombart</a:t>
            </a:r>
            <a:r>
              <a:rPr lang="es-SV" dirty="0">
                <a:latin typeface="Forte" pitchFamily="66" charset="0"/>
              </a:rPr>
              <a:t> </a:t>
            </a:r>
            <a:r>
              <a:rPr lang="es-SV" dirty="0" smtClean="0">
                <a:latin typeface="Forte" pitchFamily="66" charset="0"/>
              </a:rPr>
              <a:t>, </a:t>
            </a:r>
            <a:r>
              <a:rPr lang="es-SV" dirty="0">
                <a:latin typeface="Forte" pitchFamily="66" charset="0"/>
              </a:rPr>
              <a:t>cinco tipos de sistemas económicos:</a:t>
            </a:r>
          </a:p>
          <a:p>
            <a:endParaRPr lang="es-SV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086604"/>
            <a:ext cx="4038600" cy="3645229"/>
          </a:xfrm>
        </p:spPr>
      </p:pic>
    </p:spTree>
    <p:extLst>
      <p:ext uri="{BB962C8B-B14F-4D97-AF65-F5344CB8AC3E}">
        <p14:creationId xmlns:p14="http://schemas.microsoft.com/office/powerpoint/2010/main" val="11548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99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SV" u="sng" dirty="0">
                <a:latin typeface="Forte" pitchFamily="66" charset="0"/>
              </a:rPr>
              <a:t>Sistema económico capitalista</a:t>
            </a:r>
            <a:endParaRPr lang="es-SV" dirty="0">
              <a:latin typeface="Forte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23527" y="1196752"/>
            <a:ext cx="8349805" cy="511256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SV" dirty="0">
                <a:latin typeface="Forte" pitchFamily="66" charset="0"/>
              </a:rPr>
              <a:t>Se caracteriza por las iniciativas económicas destinadas al lucro </a:t>
            </a:r>
            <a:r>
              <a:rPr lang="es-SV" dirty="0" smtClean="0">
                <a:latin typeface="Forte" pitchFamily="66" charset="0"/>
              </a:rPr>
              <a:t>y </a:t>
            </a:r>
            <a:r>
              <a:rPr lang="es-SV" dirty="0">
                <a:latin typeface="Forte" pitchFamily="66" charset="0"/>
              </a:rPr>
              <a:t>también por la existencia de la propiedad privada y por el libre juego de la oferta y la </a:t>
            </a:r>
            <a:r>
              <a:rPr lang="es-SV" dirty="0" smtClean="0">
                <a:latin typeface="Forte" pitchFamily="66" charset="0"/>
              </a:rPr>
              <a:t>demanda.</a:t>
            </a:r>
            <a:endParaRPr lang="es-SV" dirty="0">
              <a:latin typeface="Forte" pitchFamily="66" charset="0"/>
            </a:endParaRPr>
          </a:p>
        </p:txBody>
      </p:sp>
      <p:pic>
        <p:nvPicPr>
          <p:cNvPr id="5122" name="Picture 2" descr="C:\Users\ele\Desktop\analisis\capitalismo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996952"/>
            <a:ext cx="5109445" cy="35313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647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SV" u="sng" dirty="0" smtClean="0">
                <a:latin typeface="Forte" pitchFamily="66" charset="0"/>
              </a:rPr>
              <a:t>Sistema económico socialista</a:t>
            </a:r>
            <a:r>
              <a:rPr lang="es-SV" dirty="0" smtClean="0"/>
              <a:t>.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4380" y="1412776"/>
            <a:ext cx="8075240" cy="341297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s-SV" dirty="0">
                <a:latin typeface="Forte" pitchFamily="66" charset="0"/>
              </a:rPr>
              <a:t>El </a:t>
            </a:r>
            <a:r>
              <a:rPr lang="es-SV" b="1" dirty="0">
                <a:latin typeface="Forte" pitchFamily="66" charset="0"/>
              </a:rPr>
              <a:t>socialismo</a:t>
            </a:r>
            <a:r>
              <a:rPr lang="es-SV" dirty="0">
                <a:latin typeface="Forte" pitchFamily="66" charset="0"/>
              </a:rPr>
              <a:t> es el control por parte de la sociedad, organizada como un entero, sobre todos sus elementos integrantes, tanto los medios de producción como las diferentes fuerzas de trabajo aplicadas en las mismas</a:t>
            </a:r>
            <a:r>
              <a:rPr lang="es-SV" dirty="0" smtClean="0">
                <a:latin typeface="Forte" pitchFamily="66" charset="0"/>
              </a:rPr>
              <a:t>. </a:t>
            </a:r>
            <a:r>
              <a:rPr lang="es-SV" dirty="0">
                <a:latin typeface="Forte" pitchFamily="66" charset="0"/>
              </a:rPr>
              <a:t>El socialismo implica, por tanto, una planificación y una organización colectiva y consciente de la vida social y económica</a:t>
            </a:r>
            <a:endParaRPr lang="es-SV" dirty="0">
              <a:latin typeface="Forte" pitchFamily="66" charset="0"/>
            </a:endParaRPr>
          </a:p>
        </p:txBody>
      </p:sp>
      <p:pic>
        <p:nvPicPr>
          <p:cNvPr id="2050" name="Picture 2" descr="C:\Users\ele\Desktop\analisis\socialism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292472"/>
            <a:ext cx="6264696" cy="21804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20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SV" u="sng" dirty="0" smtClean="0">
                <a:latin typeface="Forte" pitchFamily="66" charset="0"/>
              </a:rPr>
              <a:t>Sistema de economía cerrada</a:t>
            </a:r>
            <a:endParaRPr lang="es-SV" dirty="0">
              <a:latin typeface="Forte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27584" y="1628800"/>
            <a:ext cx="4104456" cy="475252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SV" dirty="0" smtClean="0">
                <a:latin typeface="Forte" pitchFamily="66" charset="0"/>
              </a:rPr>
              <a:t>es </a:t>
            </a:r>
            <a:r>
              <a:rPr lang="es-SV" dirty="0">
                <a:latin typeface="Forte" pitchFamily="66" charset="0"/>
              </a:rPr>
              <a:t>el sistema económico que no produce excedentes comercializables y/o que no se relacionan con el exterior. Un ejemplo sería la economía feudal</a:t>
            </a:r>
          </a:p>
        </p:txBody>
      </p:sp>
      <p:pic>
        <p:nvPicPr>
          <p:cNvPr id="3074" name="Picture 2" descr="C:\Users\ele\Desktop\analisis\capitalism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7917" y="1628800"/>
            <a:ext cx="3672408" cy="46805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42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SV" u="sng" dirty="0" smtClean="0">
                <a:latin typeface="Forte" pitchFamily="66" charset="0"/>
              </a:rPr>
              <a:t>Sistema de economía artesanal</a:t>
            </a:r>
            <a:endParaRPr lang="es-SV" dirty="0">
              <a:latin typeface="Forte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9552" y="1556792"/>
            <a:ext cx="7931224" cy="48245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SV" dirty="0" smtClean="0">
                <a:latin typeface="Forte" pitchFamily="66" charset="0"/>
              </a:rPr>
              <a:t>es </a:t>
            </a:r>
            <a:r>
              <a:rPr lang="es-SV" dirty="0">
                <a:latin typeface="Forte" pitchFamily="66" charset="0"/>
              </a:rPr>
              <a:t>el sistema de los gremios de la baja edad media, sistema que controlaba la producción y el trabajo a través de estas corporaciones de oficios.</a:t>
            </a:r>
          </a:p>
          <a:p>
            <a:endParaRPr lang="es-SV" dirty="0"/>
          </a:p>
        </p:txBody>
      </p:sp>
      <p:pic>
        <p:nvPicPr>
          <p:cNvPr id="4098" name="Picture 2" descr="C:\Users\ele\Desktop\analisis\+agriculturabuey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864443"/>
            <a:ext cx="6192688" cy="3492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303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SV" u="sng" dirty="0" smtClean="0">
                <a:latin typeface="Forte" pitchFamily="66" charset="0"/>
              </a:rPr>
              <a:t>Sistema económico corporativo</a:t>
            </a:r>
            <a:endParaRPr lang="es-SV" dirty="0">
              <a:latin typeface="Forte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075240" cy="276490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SV" dirty="0" smtClean="0">
                <a:latin typeface="Forte" pitchFamily="66" charset="0"/>
              </a:rPr>
              <a:t>ordena </a:t>
            </a:r>
            <a:r>
              <a:rPr lang="es-SV" dirty="0">
                <a:latin typeface="Forte" pitchFamily="66" charset="0"/>
              </a:rPr>
              <a:t>y controla la actividad económica por medio de corporaciones profesionales en medio de los cuales está el Estado actuando como árbitro o juez. Un ejemplo de este sistema: la Italia fascista o la Alemania nazi.</a:t>
            </a:r>
          </a:p>
          <a:p>
            <a:endParaRPr lang="es-SV" dirty="0"/>
          </a:p>
        </p:txBody>
      </p:sp>
      <p:pic>
        <p:nvPicPr>
          <p:cNvPr id="6146" name="Picture 2" descr="C:\Users\ele\Desktop\analisis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792519"/>
            <a:ext cx="3960440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6389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839770" y="332656"/>
            <a:ext cx="10297144" cy="1440160"/>
          </a:xfrm>
        </p:spPr>
        <p:txBody>
          <a:bodyPr>
            <a:noAutofit/>
          </a:bodyPr>
          <a:lstStyle/>
          <a:p>
            <a:pPr algn="ctr"/>
            <a:r>
              <a:rPr lang="es-SV" sz="4000" dirty="0" smtClean="0">
                <a:latin typeface="Forte" pitchFamily="66" charset="0"/>
              </a:rPr>
              <a:t>Concepto , elementos y clasificación del sistema económico</a:t>
            </a:r>
            <a:endParaRPr lang="es-SV" sz="4000" dirty="0">
              <a:latin typeface="Forte" pitchFamily="66" charset="0"/>
            </a:endParaRPr>
          </a:p>
        </p:txBody>
      </p:sp>
      <p:pic>
        <p:nvPicPr>
          <p:cNvPr id="1026" name="Picture 2" descr="C:\Users\ele\Desktop\analisis\usuari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802" y="1916832"/>
            <a:ext cx="5251470" cy="455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64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8245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s-SV" dirty="0">
                <a:latin typeface="Forte" pitchFamily="66" charset="0"/>
              </a:rPr>
              <a:t>Un </a:t>
            </a:r>
            <a:r>
              <a:rPr lang="es-SV" b="1" dirty="0">
                <a:latin typeface="Forte" pitchFamily="66" charset="0"/>
              </a:rPr>
              <a:t>sistema económico</a:t>
            </a:r>
            <a:r>
              <a:rPr lang="es-SV" dirty="0">
                <a:latin typeface="Forte" pitchFamily="66" charset="0"/>
              </a:rPr>
              <a:t> es la estructura de producción, de asignación de recursos económicos, distribución de productos y consumo de bienes y servicios en una economía. Es un conjunto de instituciones y relaciones sociales. Por otra parte, es el conjunto de principios por los cuales se abordan los problemas económicos, tales como la escasez mediante la asignación de recursos productos limitado</a:t>
            </a:r>
          </a:p>
        </p:txBody>
      </p:sp>
    </p:spTree>
    <p:extLst>
      <p:ext uri="{BB962C8B-B14F-4D97-AF65-F5344CB8AC3E}">
        <p14:creationId xmlns:p14="http://schemas.microsoft.com/office/powerpoint/2010/main" val="350130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SV" dirty="0"/>
              <a:t>. </a:t>
            </a:r>
            <a:r>
              <a:rPr lang="es-SV" dirty="0">
                <a:latin typeface="Forte" pitchFamily="66" charset="0"/>
              </a:rPr>
              <a:t>CONCEPTO DE SISTEMA ECONÓMICO</a:t>
            </a:r>
          </a:p>
        </p:txBody>
      </p:sp>
    </p:spTree>
    <p:extLst>
      <p:ext uri="{BB962C8B-B14F-4D97-AF65-F5344CB8AC3E}">
        <p14:creationId xmlns:p14="http://schemas.microsoft.com/office/powerpoint/2010/main" val="95106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91061" y="440668"/>
            <a:ext cx="8535652" cy="273630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s-SV" dirty="0">
                <a:latin typeface="Forte" pitchFamily="66" charset="0"/>
              </a:rPr>
              <a:t>En cada época las sociedades se han organizado reguladas por diferentes instituciones políticas, económicas y jurídicas. Así, un sistema económico es un conjunto de estructuras que comprenden las relaciones económicas, sociales e institucionales por un lado; y los elementos geográficos, técnicos y demográficos por otro.</a:t>
            </a:r>
          </a:p>
          <a:p>
            <a:endParaRPr lang="es-SV" dirty="0"/>
          </a:p>
        </p:txBody>
      </p:sp>
      <p:pic>
        <p:nvPicPr>
          <p:cNvPr id="1026" name="Picture 2" descr="C:\Users\ele\Desktop\analisis financiero\sistema%20bancari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356992"/>
            <a:ext cx="4530080" cy="350100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93740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>
                <a:latin typeface="Forte" pitchFamily="66" charset="0"/>
              </a:rPr>
              <a:t>FUNCIONES DE LOS SISTEMAS ECONÓMICOS</a:t>
            </a:r>
            <a:r>
              <a:rPr lang="es-SV" dirty="0"/>
              <a:t/>
            </a:r>
            <a:br>
              <a:rPr lang="es-SV" dirty="0"/>
            </a:b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94976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3568" y="1700808"/>
            <a:ext cx="7848872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lvl="0"/>
            <a:r>
              <a:rPr lang="es-SV" dirty="0" smtClean="0">
                <a:latin typeface="Forte" pitchFamily="66" charset="0"/>
              </a:rPr>
              <a:t>Solucionar </a:t>
            </a:r>
            <a:r>
              <a:rPr lang="es-SV" dirty="0">
                <a:latin typeface="Forte" pitchFamily="66" charset="0"/>
              </a:rPr>
              <a:t>la incógnita de qué bienes y servicios han de producirse y en qué cantidad</a:t>
            </a:r>
            <a:r>
              <a:rPr lang="es-SV" dirty="0" smtClean="0">
                <a:latin typeface="Forte" pitchFamily="66" charset="0"/>
              </a:rPr>
              <a:t>.</a:t>
            </a:r>
          </a:p>
          <a:p>
            <a:pPr lvl="0"/>
            <a:endParaRPr lang="es-SV" dirty="0">
              <a:latin typeface="Forte" pitchFamily="66" charset="0"/>
            </a:endParaRPr>
          </a:p>
          <a:p>
            <a:pPr lvl="0"/>
            <a:r>
              <a:rPr lang="es-SV" dirty="0">
                <a:latin typeface="Forte" pitchFamily="66" charset="0"/>
              </a:rPr>
              <a:t>Responder a la pregunta de cómo producir esos bienes y servicios, es decir, qué recursos se van a emplear, con qué técnicas y quien los va a producir</a:t>
            </a:r>
            <a:r>
              <a:rPr lang="es-SV" dirty="0" smtClean="0">
                <a:latin typeface="Forte" pitchFamily="66" charset="0"/>
              </a:rPr>
              <a:t>.</a:t>
            </a:r>
          </a:p>
          <a:p>
            <a:pPr lvl="0"/>
            <a:endParaRPr lang="es-SV" dirty="0">
              <a:latin typeface="Forte" pitchFamily="66" charset="0"/>
            </a:endParaRPr>
          </a:p>
          <a:p>
            <a:pPr lvl="0"/>
            <a:r>
              <a:rPr lang="es-SV" dirty="0">
                <a:latin typeface="Forte" pitchFamily="66" charset="0"/>
              </a:rPr>
              <a:t>La distribución de los bienes y servicios, es decir, discernir si es toda la sociedad la que va a disfrutar de esos bienes y servicios producidos o solamente unos pocos.</a:t>
            </a:r>
          </a:p>
          <a:p>
            <a:endParaRPr lang="es-SV" dirty="0"/>
          </a:p>
        </p:txBody>
      </p:sp>
      <p:sp>
        <p:nvSpPr>
          <p:cNvPr id="5" name="4 Rectángulo"/>
          <p:cNvSpPr/>
          <p:nvPr/>
        </p:nvSpPr>
        <p:spPr>
          <a:xfrm>
            <a:off x="1295369" y="476672"/>
            <a:ext cx="6912768" cy="10772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SV" sz="3200" dirty="0" smtClean="0">
                <a:latin typeface="Forte" pitchFamily="66" charset="0"/>
              </a:rPr>
              <a:t>Las tres funciones básicas de todo sistema económico son:</a:t>
            </a:r>
            <a:endParaRPr lang="es-SV" sz="3200" dirty="0">
              <a:latin typeface="Forte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84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SV" dirty="0">
                <a:latin typeface="Forte" pitchFamily="66" charset="0"/>
              </a:rPr>
              <a:t>Elementos básicos de un sistema económico:</a:t>
            </a:r>
            <a:r>
              <a:rPr lang="es-SV" dirty="0"/>
              <a:t/>
            </a:r>
            <a:br>
              <a:rPr lang="es-SV" dirty="0"/>
            </a:br>
            <a:endParaRPr lang="es-SV" dirty="0"/>
          </a:p>
        </p:txBody>
      </p:sp>
      <p:pic>
        <p:nvPicPr>
          <p:cNvPr id="7170" name="Picture 2" descr="C:\Users\ele\Desktop\imagenes presentacion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78643"/>
            <a:ext cx="6912768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833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9552" y="1412776"/>
            <a:ext cx="7931224" cy="45262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SV" dirty="0" smtClean="0">
                <a:latin typeface="Forte" pitchFamily="66" charset="0"/>
              </a:rPr>
              <a:t>Necesidades </a:t>
            </a:r>
            <a:r>
              <a:rPr lang="es-SV" dirty="0">
                <a:latin typeface="Forte" pitchFamily="66" charset="0"/>
              </a:rPr>
              <a:t>básicas de los seres humanos: necesidades fisiológicas, culturales y psíquicas.</a:t>
            </a:r>
          </a:p>
          <a:p>
            <a:r>
              <a:rPr lang="es-SV" dirty="0">
                <a:latin typeface="Forte" pitchFamily="66" charset="0"/>
              </a:rPr>
              <a:t>Problemas económicos: cuestionamiento de que producir, cuanto producir, como producir y a quien se le va a vender el producto.</a:t>
            </a:r>
          </a:p>
          <a:p>
            <a:r>
              <a:rPr lang="es-SV" dirty="0">
                <a:latin typeface="Forte" pitchFamily="66" charset="0"/>
              </a:rPr>
              <a:t>Actividades económicas: producción, distribución, cambio y consumo.</a:t>
            </a:r>
          </a:p>
          <a:p>
            <a:r>
              <a:rPr lang="es-SV" dirty="0">
                <a:latin typeface="Forte" pitchFamily="66" charset="0"/>
              </a:rPr>
              <a:t>Factores de la producción: tierra, capital, trabajo, tecnología, conocimiento y organizaciones.</a:t>
            </a:r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000571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202</TotalTime>
  <Words>542</Words>
  <Application>Microsoft Office PowerPoint</Application>
  <PresentationFormat>Presentación en pantalla (4:3)</PresentationFormat>
  <Paragraphs>37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Fundición</vt:lpstr>
      <vt:lpstr>INSTITUTO NACIONAL DE SOYAPANGO  </vt:lpstr>
      <vt:lpstr>Concepto , elementos y clasificación del sistema económico</vt:lpstr>
      <vt:lpstr>Presentación de PowerPoint</vt:lpstr>
      <vt:lpstr>. CONCEPTO DE SISTEMA ECONÓMICO</vt:lpstr>
      <vt:lpstr>Presentación de PowerPoint</vt:lpstr>
      <vt:lpstr>FUNCIONES DE LOS SISTEMAS ECONÓMICOS </vt:lpstr>
      <vt:lpstr>Presentación de PowerPoint</vt:lpstr>
      <vt:lpstr>Elementos básicos de un sistema económico: </vt:lpstr>
      <vt:lpstr>Presentación de PowerPoint</vt:lpstr>
      <vt:lpstr>Presentación de PowerPoint</vt:lpstr>
      <vt:lpstr>Presentación de PowerPoint</vt:lpstr>
      <vt:lpstr>Sistema económico capitalista</vt:lpstr>
      <vt:lpstr>Sistema económico socialista.</vt:lpstr>
      <vt:lpstr>Sistema de economía cerrada</vt:lpstr>
      <vt:lpstr>Sistema de economía artesanal</vt:lpstr>
      <vt:lpstr>Sistema económico corporativo</vt:lpstr>
    </vt:vector>
  </TitlesOfParts>
  <Company>LOL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NACIONAL DE SOYAPANGO</dc:title>
  <dc:creator>maria elena urquilla fuentes</dc:creator>
  <cp:lastModifiedBy>maria elena urquilla fuentes</cp:lastModifiedBy>
  <cp:revision>15</cp:revision>
  <dcterms:created xsi:type="dcterms:W3CDTF">2012-09-22T22:26:11Z</dcterms:created>
  <dcterms:modified xsi:type="dcterms:W3CDTF">2012-10-04T03:36:41Z</dcterms:modified>
</cp:coreProperties>
</file>