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0" r:id="rId2"/>
    <p:sldId id="256" r:id="rId3"/>
    <p:sldId id="258" r:id="rId4"/>
    <p:sldId id="259" r:id="rId5"/>
    <p:sldId id="262" r:id="rId6"/>
    <p:sldId id="263" r:id="rId7"/>
    <p:sldId id="281" r:id="rId8"/>
    <p:sldId id="282" r:id="rId9"/>
    <p:sldId id="264" r:id="rId10"/>
    <p:sldId id="283" r:id="rId11"/>
    <p:sldId id="284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5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92360C-5742-4646-92FC-777D20A6D91B}" type="datetimeFigureOut">
              <a:rPr lang="es-SV" smtClean="0"/>
              <a:t>25/08/2012</a:t>
            </a:fld>
            <a:endParaRPr lang="es-SV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SV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5794D3-5F5D-49B8-B867-E20069D5E2FC}" type="slidenum">
              <a:rPr lang="es-SV" smtClean="0"/>
              <a:t>‹Nº›</a:t>
            </a:fld>
            <a:endParaRPr lang="es-SV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20688"/>
            <a:ext cx="749808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s-SV" dirty="0" smtClean="0">
                <a:solidFill>
                  <a:srgbClr val="7030A0"/>
                </a:solidFill>
              </a:rPr>
              <a:t>Instituto nacional </a:t>
            </a:r>
            <a:br>
              <a:rPr lang="es-SV" dirty="0" smtClean="0">
                <a:solidFill>
                  <a:srgbClr val="7030A0"/>
                </a:solidFill>
              </a:rPr>
            </a:br>
            <a:r>
              <a:rPr lang="es-SV" dirty="0" smtClean="0">
                <a:solidFill>
                  <a:srgbClr val="7030A0"/>
                </a:solidFill>
              </a:rPr>
              <a:t>de </a:t>
            </a:r>
            <a:br>
              <a:rPr lang="es-SV" dirty="0" smtClean="0">
                <a:solidFill>
                  <a:srgbClr val="7030A0"/>
                </a:solidFill>
              </a:rPr>
            </a:br>
            <a:r>
              <a:rPr lang="es-SV" dirty="0" smtClean="0">
                <a:solidFill>
                  <a:srgbClr val="7030A0"/>
                </a:solidFill>
              </a:rPr>
              <a:t>Soyapango</a:t>
            </a:r>
            <a:endParaRPr lang="es-SV" dirty="0">
              <a:solidFill>
                <a:srgbClr val="7030A0"/>
              </a:solidFill>
            </a:endParaRPr>
          </a:p>
        </p:txBody>
      </p:sp>
      <p:pic>
        <p:nvPicPr>
          <p:cNvPr id="7170" name="Picture 2" descr="http://t1.gstatic.com/images?q=tbn:ANd9GcRWV53zMwASSih9-1yFUgYS9f9gFLNd_7GcJOM5hqMjPP2zY92K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40968"/>
            <a:ext cx="190500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3 Marcador de contenido"/>
          <p:cNvSpPr>
            <a:spLocks noGrp="1"/>
          </p:cNvSpPr>
          <p:nvPr>
            <p:ph idx="1"/>
          </p:nvPr>
        </p:nvSpPr>
        <p:spPr>
          <a:xfrm>
            <a:off x="2195736" y="2852936"/>
            <a:ext cx="5584664" cy="32053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s-SV" sz="2000" b="1" dirty="0" smtClean="0">
                <a:solidFill>
                  <a:schemeClr val="tx1"/>
                </a:solidFill>
              </a:rPr>
              <a:t>Integrantes: </a:t>
            </a:r>
          </a:p>
          <a:p>
            <a:pPr marL="82296" indent="0" algn="ctr">
              <a:buNone/>
            </a:pPr>
            <a:r>
              <a:rPr lang="es-SV" sz="2000" b="1" dirty="0" smtClean="0">
                <a:solidFill>
                  <a:schemeClr val="tx1"/>
                </a:solidFill>
              </a:rPr>
              <a:t>Carlos Salvador Molina Ramírez #35</a:t>
            </a:r>
          </a:p>
          <a:p>
            <a:pPr marL="82296" indent="0" algn="ctr">
              <a:buNone/>
            </a:pPr>
            <a:r>
              <a:rPr lang="es-SV" sz="2000" b="1" dirty="0" smtClean="0">
                <a:solidFill>
                  <a:schemeClr val="tx1"/>
                </a:solidFill>
              </a:rPr>
              <a:t>Katherine Xiomara Rivera Argueta #36 </a:t>
            </a:r>
          </a:p>
          <a:p>
            <a:pPr marL="82296" indent="0" algn="ctr">
              <a:buNone/>
            </a:pPr>
            <a:r>
              <a:rPr lang="es-SV" sz="2000" b="1" dirty="0" smtClean="0">
                <a:solidFill>
                  <a:schemeClr val="tx1"/>
                </a:solidFill>
              </a:rPr>
              <a:t>Flor De María Landaverde Moran #20</a:t>
            </a:r>
          </a:p>
          <a:p>
            <a:pPr marL="82296" indent="0" algn="ctr">
              <a:buNone/>
            </a:pPr>
            <a:r>
              <a:rPr lang="es-SV" sz="2000" b="1" dirty="0" smtClean="0">
                <a:solidFill>
                  <a:schemeClr val="tx1"/>
                </a:solidFill>
              </a:rPr>
              <a:t>Claudia Elizabeth Sánchez Pérez #41</a:t>
            </a:r>
          </a:p>
          <a:p>
            <a:pPr marL="82296" indent="0" algn="ctr">
              <a:buNone/>
            </a:pPr>
            <a:r>
              <a:rPr lang="es-SV" sz="2000" b="1" dirty="0" smtClean="0">
                <a:solidFill>
                  <a:schemeClr val="tx1"/>
                </a:solidFill>
              </a:rPr>
              <a:t>María Consuelo López Palacios #24</a:t>
            </a:r>
          </a:p>
          <a:p>
            <a:pPr marL="82296" indent="0">
              <a:buNone/>
            </a:pPr>
            <a:r>
              <a:rPr lang="es-SV" sz="2000" dirty="0" smtClean="0">
                <a:solidFill>
                  <a:schemeClr val="tx1"/>
                </a:solidFill>
              </a:rPr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6474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>
                <a:solidFill>
                  <a:srgbClr val="7030A0"/>
                </a:solidFill>
              </a:rPr>
              <a:t>Ventajas de persona jurídica </a:t>
            </a:r>
            <a:endParaRPr lang="es-SV" dirty="0">
              <a:solidFill>
                <a:srgbClr val="7030A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331640" y="1340768"/>
            <a:ext cx="71287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tiene responsabilidad limitada, es decir, el dueño o los dueños de la empresa, asumen sólo de forma limitada la responsabilidad por las deudas u obligaciones que pueda contraer la empresa, las cuales solo se garantizan con los bienes, capital o patrimonio que pueda tener la empresa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mayor disponibilidad de capital, ya que éste pude ser aportado por varios socios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mayores posibilidades de poder acceder a créditos financieros, los bancos o entidades financieras se muestran más dispuestos a conceder préstamos a Personas Jurídicas antes que a Personas Naturales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posibilidad de acceder sin mayores restricciones a concursos públicos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el propietario y los socios trabajadores de la empresa, pueden acceden a beneficios sociales y seguros.</a:t>
            </a:r>
          </a:p>
        </p:txBody>
      </p:sp>
    </p:spTree>
    <p:extLst>
      <p:ext uri="{BB962C8B-B14F-4D97-AF65-F5344CB8AC3E}">
        <p14:creationId xmlns:p14="http://schemas.microsoft.com/office/powerpoint/2010/main" val="42299280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Desventajas de persona juridica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07704" y="1785071"/>
            <a:ext cx="61024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mayor dificultad al momento de constituirla, presenta una mayor cantidad de trámites y requisitos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requiere de una mayor inversión para su constitución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se les exige llevar y presentar una mayor cantidad de documentos contables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la propiedad, el control y la administración pueden recaer en varias personas (socios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presenta una mayor cantidad de restricciones al momento de querer ampliar o reducir el patrimonio de la empresa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presenta una mayor dificultad para liquidarse o disolverse.</a:t>
            </a:r>
          </a:p>
        </p:txBody>
      </p:sp>
    </p:spTree>
    <p:extLst>
      <p:ext uri="{BB962C8B-B14F-4D97-AF65-F5344CB8AC3E}">
        <p14:creationId xmlns:p14="http://schemas.microsoft.com/office/powerpoint/2010/main" val="160247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211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Para legalizar una empresa es importante los siguientes pasos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43608" y="1628800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1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Pasos a seguir para legalizar una empresa en El Salvador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Seleccionar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el nombre de la empresa.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Según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el artículo 570 y 571 del código de comercio.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La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institución donde se realiza el trámite es el Centro Nacional de Registros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(CNR).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Se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realiza en la oficina de Registro de Comercio.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Al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llegar a esta oficina se verifica si el nombre que se quiere para la empresa está disponible.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Se solicita el formulario para la inscripción de empresa.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Para realizar este trámite se debe presentar el DUI y NIT del propietario del establecimiento  previamente solicitado en el Ministerio de Hacienda (NIT).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El número de días que se utiliza para concretizar el trámite es de 2.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En el ministerio de hacienda  se puede solicitar el Número de Registro de Contribuyente y el NIT. </a:t>
            </a:r>
          </a:p>
        </p:txBody>
      </p:sp>
    </p:spTree>
    <p:extLst>
      <p:ext uri="{BB962C8B-B14F-4D97-AF65-F5344CB8AC3E}">
        <p14:creationId xmlns:p14="http://schemas.microsoft.com/office/powerpoint/2010/main" val="202465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87624" y="188640"/>
            <a:ext cx="59766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2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Registro del balance inicial de la empresa.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Según el artículo 411 y 474 del código de comercio.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institución donde se realiza el trámite es el Centro Nacional de Registros.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 realiza en la oficina de Registro de Comercio.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balance inicial debe presentar su debida inscripción al CNR previa cancelación de aranceles que tienen un valor de $17.14.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2.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337232" y="3372316"/>
            <a:ext cx="58270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</a:rPr>
              <a:t>Paso 3 </a:t>
            </a:r>
          </a:p>
          <a:p>
            <a:r>
              <a:rPr lang="es-SV" dirty="0"/>
              <a:t>  Inscripción en el Ministerio de Hacienda para obtener el NIT de comerciante.</a:t>
            </a:r>
          </a:p>
          <a:p>
            <a:r>
              <a:rPr lang="es-SV" dirty="0"/>
              <a:t>   * Se debe pagar el arancel respectivo ($0.23) en Torre 1 primer nivel (Tesorería). </a:t>
            </a:r>
          </a:p>
          <a:p>
            <a:r>
              <a:rPr lang="es-SV" dirty="0"/>
              <a:t>   * Para que le puedan brindar el NIT se debe presentar el comprobante de pago de aranceles respectivos </a:t>
            </a:r>
          </a:p>
          <a:p>
            <a:r>
              <a:rPr lang="es-SV" dirty="0"/>
              <a:t>   * Luego se debe esperar la entrega del documento en Torre 2 primer nivel. </a:t>
            </a:r>
          </a:p>
          <a:p>
            <a:r>
              <a:rPr lang="es-SV" dirty="0"/>
              <a:t>   * El número de días que se utiliza para concretizar el trámite es de 1.</a:t>
            </a:r>
          </a:p>
        </p:txBody>
      </p:sp>
    </p:spTree>
    <p:extLst>
      <p:ext uri="{BB962C8B-B14F-4D97-AF65-F5344CB8AC3E}">
        <p14:creationId xmlns:p14="http://schemas.microsoft.com/office/powerpoint/2010/main" val="359299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31640" y="620688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4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Obtener el N°  de Registro de Contribuyente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Según el artículo 86 del código tributario.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institución donde se realiza el trámite es el Ministerio de Hacienda.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Para realizar este trámite se debe presentar el formulario F-210 completamente lleno, en la oficina asignada adjuntando el NIT del comerciante.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No hay ningún pago de aranceles para realizar este trámite</a:t>
            </a:r>
            <a:r>
              <a:rPr lang="es-SV" dirty="0"/>
              <a:t>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321119" y="3001020"/>
            <a:ext cx="6318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5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Registrar la empresa en la Alcaldía Municipal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Según la Ley General Tributaria Municipal (art.30).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trámite  se realiza en la oficina general de la Alcaldía Municipal en el departamento de Inscripción de contribuyentes.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Para realizar este trámite se debe presentar el formulario para inscripción y des inscripción de contribuyentes (F-4) completamente lleno.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valor de los aranceles o pagos para realizar el trámite son de acorde a la tabla arancelaria de la Alcaldía de la localidad.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2. </a:t>
            </a:r>
          </a:p>
        </p:txBody>
      </p:sp>
    </p:spTree>
    <p:extLst>
      <p:ext uri="{BB962C8B-B14F-4D97-AF65-F5344CB8AC3E}">
        <p14:creationId xmlns:p14="http://schemas.microsoft.com/office/powerpoint/2010/main" val="421065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907704" y="1484784"/>
            <a:ext cx="60486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6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Obtención de solvencia en la Dirección General de Estadísticas y Censos (DIGESTYC)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trámite  se realiza en  departamento de trámites de solvencia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Para realizar este trámite se debe presentar el formulario respectivo (F-10), presentando la documentación requerida, así como también el comprobante de pago de aranceles respectivos.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También se requiere la presentación del balance inicial y el NIT del propietario.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1. </a:t>
            </a:r>
          </a:p>
        </p:txBody>
      </p:sp>
    </p:spTree>
    <p:extLst>
      <p:ext uri="{BB962C8B-B14F-4D97-AF65-F5344CB8AC3E}">
        <p14:creationId xmlns:p14="http://schemas.microsoft.com/office/powerpoint/2010/main" val="12650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57292" y="980728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7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Solicitud de matrícula de empresa de comerciante.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Según el artículo 411 del código de comercio.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institución donde se realiza el trámite es el Centro Nacional de Registros     (CNR).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oficina encargada es la de Registro de Comercio.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Este  documento se obtiene con el fin de que la empresa pueda laborar legalmente.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Para realizar este trámite se debe presentar la solicitud de matrícula de empresa (1ª vez).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documentación requerida para realizar este trámite es la copia de NIT, recibo original de derecho de registro, solvencia de la Dirección General de Estadísticas y Censos.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valor de los aranceles o pagos para realizar el trámite es de $11.43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1. </a:t>
            </a:r>
          </a:p>
        </p:txBody>
      </p:sp>
    </p:spTree>
    <p:extLst>
      <p:ext uri="{BB962C8B-B14F-4D97-AF65-F5344CB8AC3E}">
        <p14:creationId xmlns:p14="http://schemas.microsoft.com/office/powerpoint/2010/main" val="83166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72244" y="188640"/>
            <a:ext cx="66841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8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Legalización contable.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Según el artículo 435 del código de comercio.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trámite debe realizarse con un contador público debidamente certificado.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  presenta una solicitud a un contador público para que autorice el sistema contable y catálogo de cuentas.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valor de los aranceles o pagos para realizar el trámite es de $571.43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1.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373949" y="3218728"/>
            <a:ext cx="69424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9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Legalización de libros contables.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Según el artículo 70 del código de comercio.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trámite debe realizarse con un contador público o un auditor debidamente certificados.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documentación requerida para realizar el trámite es El Libro Diario, Libro Mayor, Libro de Estados Financieros.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valor de los aranceles o pagos para realizar el trámite es de $0.23 más IVA por cada hoja autorizada.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1. </a:t>
            </a:r>
          </a:p>
        </p:txBody>
      </p:sp>
    </p:spTree>
    <p:extLst>
      <p:ext uri="{BB962C8B-B14F-4D97-AF65-F5344CB8AC3E}">
        <p14:creationId xmlns:p14="http://schemas.microsoft.com/office/powerpoint/2010/main" val="63452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18564" y="332656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10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Inscripción en el Ministerio de Trabajo.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Según el artículo 55 de la ley de Organizaciones y Funciones del Sector Trabajo y Previsión Social.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institución donde se realiza el trámite es el Ministerio de Trabajo.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trámite debe realizarse en el departamento de inscripción de trabajo.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En este lugar se debe realizar los respectivos contratos de trabajo, inscribirse en el Ministerio de Hacienda presentando nómina de empleados.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documentación requerida para realizar el trámite es la solicitud de inscripción y la identificación del representante legal.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1.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03648" y="3597614"/>
            <a:ext cx="69752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11 </a:t>
            </a:r>
          </a:p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* Inscripción en el ISSS.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En las oficinas del Instituto Salvadoreño del Seguro Social debe inscribirse como patrono e inscribir a los empleados también.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Para realizar este trámite se debe presentar el formulario expedido por el ISSS, carta dirigida al ISSS.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1. </a:t>
            </a:r>
          </a:p>
        </p:txBody>
      </p:sp>
    </p:spTree>
    <p:extLst>
      <p:ext uri="{BB962C8B-B14F-4D97-AF65-F5344CB8AC3E}">
        <p14:creationId xmlns:p14="http://schemas.microsoft.com/office/powerpoint/2010/main" val="268863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59632" y="332656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Paso </a:t>
            </a:r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</a:p>
          <a:p>
            <a:r>
              <a:rPr lang="es-SV" dirty="0"/>
              <a:t>  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*  Abrir cuenta bancaria.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apertura de la cuenta bancaria la puede realizar en el banco de su preferencia.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cuenta bancaria debe de aperturas a nombre de la empresa.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única documentación que debe presentarse para realizar este trámite es el DUI.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que se utiliza para concretizar el trámite es de 1.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259632" y="2628934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</a:rPr>
              <a:t>Paso 13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 Abrir cuenta en registro de catastro.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Según el artículo 7 de la Ley General Tributaria Municipal.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trámite se realiza en la Alcaldía Municipal.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trámite debe realizarse en el departamento de impuestos.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Se debe presentar la declaración jurada en la Alcaldía de la localidad para poder estar legalmente inscrito en el lugar que se establezca.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Presentar el formulario único de trámites empresariales.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La documentación requerida para realizar el trámite son el NIT, DUI, teléfono de la empresa, mencionar el nombre, giro, fecha de inicio de operaciones y la carta jurada.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Los aranceles o pagos para realizar el trámite son gratis por primera vez. 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>   * El número de días para concretizar el trámite es de 1. </a:t>
            </a:r>
          </a:p>
        </p:txBody>
      </p:sp>
    </p:spTree>
    <p:extLst>
      <p:ext uri="{BB962C8B-B14F-4D97-AF65-F5344CB8AC3E}">
        <p14:creationId xmlns:p14="http://schemas.microsoft.com/office/powerpoint/2010/main" val="171419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611797" y="1052736"/>
            <a:ext cx="4968552" cy="1944216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Proceso de constitución legal de una empresa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1.gstatic.com/images?q=tbn:ANd9GcQoWT7ybb-3Zfh9RAFgQ3_Yn9E63_HWRAdrUEl62-ZiKSlV-7W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149080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10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59632" y="188640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 smtClean="0">
                <a:solidFill>
                  <a:srgbClr val="7030A0"/>
                </a:solidFill>
              </a:rPr>
              <a:t>Paso 14 </a:t>
            </a:r>
          </a:p>
          <a:p>
            <a:r>
              <a:rPr lang="es-SV" dirty="0" smtClean="0"/>
              <a:t>   * Elaboración de facturas. </a:t>
            </a:r>
          </a:p>
          <a:p>
            <a:r>
              <a:rPr lang="es-SV" dirty="0" smtClean="0"/>
              <a:t>   * La imprenta debe estar autorizada por el Ministerio de Hacienda. </a:t>
            </a:r>
          </a:p>
          <a:p>
            <a:r>
              <a:rPr lang="es-SV" dirty="0" smtClean="0"/>
              <a:t>   * En este proceso se deben de elaborar las facturas y documentos para el funcionamiento de las ventas. </a:t>
            </a:r>
          </a:p>
          <a:p>
            <a:r>
              <a:rPr lang="es-SV" dirty="0" smtClean="0"/>
              <a:t>   * El número de días para concretizar el tramite depende de la  imprenta. </a:t>
            </a:r>
            <a:endParaRPr lang="es-SV" dirty="0"/>
          </a:p>
        </p:txBody>
      </p:sp>
      <p:sp>
        <p:nvSpPr>
          <p:cNvPr id="4" name="3 Rectángulo"/>
          <p:cNvSpPr/>
          <p:nvPr/>
        </p:nvSpPr>
        <p:spPr>
          <a:xfrm>
            <a:off x="1265617" y="1934302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</a:rPr>
              <a:t>Paso 15 </a:t>
            </a:r>
          </a:p>
          <a:p>
            <a:r>
              <a:rPr lang="es-SV" dirty="0"/>
              <a:t>   *  Comprar libros de IVA. </a:t>
            </a:r>
          </a:p>
          <a:p>
            <a:r>
              <a:rPr lang="es-SV" dirty="0"/>
              <a:t>   * Este trámite debe realizarse en la oficina de un contador público o un auditor. </a:t>
            </a:r>
          </a:p>
          <a:p>
            <a:r>
              <a:rPr lang="es-SV" dirty="0"/>
              <a:t>   * El número de días para concretizar el trámite es de 1.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259632" y="3431281"/>
            <a:ext cx="75443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</a:rPr>
              <a:t>Paso 16 </a:t>
            </a:r>
          </a:p>
          <a:p>
            <a:r>
              <a:rPr lang="es-SV" dirty="0"/>
              <a:t>   * Obtención de patentes. </a:t>
            </a:r>
          </a:p>
          <a:p>
            <a:r>
              <a:rPr lang="es-SV" dirty="0"/>
              <a:t>      * Según la ley de fomento</a:t>
            </a:r>
          </a:p>
          <a:p>
            <a:r>
              <a:rPr lang="es-SV" dirty="0"/>
              <a:t>      * El trámite debe realizarse en el Centro Nacional de Registros (CNR). </a:t>
            </a:r>
          </a:p>
          <a:p>
            <a:r>
              <a:rPr lang="es-SV" dirty="0"/>
              <a:t>      * Dicho proceso debe de realizarse en el departamento de patentes de inversión. </a:t>
            </a:r>
          </a:p>
          <a:p>
            <a:r>
              <a:rPr lang="es-SV" dirty="0"/>
              <a:t>      * En este departamento se deben de inscribir las patentes de la empresa. </a:t>
            </a:r>
          </a:p>
          <a:p>
            <a:r>
              <a:rPr lang="es-SV" dirty="0"/>
              <a:t>      * Se debe presentar el formulario de dirección de propiedad intelectual (original), anexar el recibo de pago y adjuntar el documento técnico. </a:t>
            </a:r>
          </a:p>
          <a:p>
            <a:r>
              <a:rPr lang="es-SV" dirty="0"/>
              <a:t>      * El valor de los aranceles para realizar el trámite es de $57.14 </a:t>
            </a:r>
          </a:p>
          <a:p>
            <a:r>
              <a:rPr lang="es-SV" dirty="0"/>
              <a:t>      * El número de días para concretizar el trámite es de 1. </a:t>
            </a:r>
          </a:p>
        </p:txBody>
      </p:sp>
    </p:spTree>
    <p:extLst>
      <p:ext uri="{BB962C8B-B14F-4D97-AF65-F5344CB8AC3E}">
        <p14:creationId xmlns:p14="http://schemas.microsoft.com/office/powerpoint/2010/main" val="124459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23728" y="1340768"/>
            <a:ext cx="59584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</a:rPr>
              <a:t>Paso 17 </a:t>
            </a:r>
          </a:p>
          <a:p>
            <a:r>
              <a:rPr lang="es-SV" dirty="0"/>
              <a:t>   * Inscribir las marcas de fábrica. </a:t>
            </a:r>
          </a:p>
          <a:p>
            <a:r>
              <a:rPr lang="es-SV" dirty="0"/>
              <a:t>   * Según la Ley de Marcas. </a:t>
            </a:r>
          </a:p>
          <a:p>
            <a:r>
              <a:rPr lang="es-SV" dirty="0"/>
              <a:t>   * El trámite se realiza en el Centro Nacional de Registros (CNR). </a:t>
            </a:r>
          </a:p>
          <a:p>
            <a:r>
              <a:rPr lang="es-SV" dirty="0"/>
              <a:t>   * La documentación requerida para realizar el trámite deben ser 15 facsímiles debidamente cortados en un sobre y se debe adjuntar la solvencia de contribuciones directas. </a:t>
            </a:r>
          </a:p>
          <a:p>
            <a:r>
              <a:rPr lang="es-SV" dirty="0"/>
              <a:t>   * Los aranceles en este caso son de $20.00 </a:t>
            </a:r>
          </a:p>
          <a:p>
            <a:r>
              <a:rPr lang="es-SV" dirty="0"/>
              <a:t>   * El número de días necesarios para concretizar el trámite es de 5.</a:t>
            </a:r>
          </a:p>
        </p:txBody>
      </p:sp>
    </p:spTree>
    <p:extLst>
      <p:ext uri="{BB962C8B-B14F-4D97-AF65-F5344CB8AC3E}">
        <p14:creationId xmlns:p14="http://schemas.microsoft.com/office/powerpoint/2010/main" val="39331673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Elección de tipo de empresa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1844824"/>
            <a:ext cx="4576552" cy="428545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Una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vez que hemos determinado si vamos a constituir nuestra empresa como Persona Natural o como Persona Jurídica, pasamos a elegir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el tipo de empresa o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sociedad que vamos a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utilizar</a:t>
            </a: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SV" dirty="0">
                <a:latin typeface="Times New Roman" pitchFamily="18" charset="0"/>
                <a:cs typeface="Times New Roman" pitchFamily="18" charset="0"/>
              </a:rPr>
            </a:br>
            <a:endParaRPr lang="es-SV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2.gstatic.com/images?q=tbn:ANd9GcRLh3X_CAlNuOtrNs9VLyEDUG_NENrx-3zcZlcd8S7glr8iQIPr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52936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3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6839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SV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Tipo de empresa como persona natural</a:t>
            </a:r>
            <a:endParaRPr lang="es-SV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519457" y="208818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SV" sz="2400" dirty="0">
                <a:latin typeface="Times New Roman" pitchFamily="18" charset="0"/>
                <a:cs typeface="Times New Roman" pitchFamily="18" charset="0"/>
              </a:rPr>
              <a:t>Como Persona Natural sólo es posible ser una Empresa Unipersonal:</a:t>
            </a:r>
          </a:p>
          <a:p>
            <a:endParaRPr lang="es-SV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SV" sz="2400" b="1" dirty="0" smtClean="0">
                <a:latin typeface="Times New Roman" pitchFamily="18" charset="0"/>
                <a:cs typeface="Times New Roman" pitchFamily="18" charset="0"/>
              </a:rPr>
              <a:t>Empresa </a:t>
            </a:r>
            <a:r>
              <a:rPr lang="es-SV" sz="2400" b="1" dirty="0">
                <a:latin typeface="Times New Roman" pitchFamily="18" charset="0"/>
                <a:cs typeface="Times New Roman" pitchFamily="18" charset="0"/>
              </a:rPr>
              <a:t>Unipersonal: </a:t>
            </a:r>
            <a:r>
              <a:rPr lang="es-SV" sz="2400" dirty="0">
                <a:latin typeface="Times New Roman" pitchFamily="18" charset="0"/>
                <a:cs typeface="Times New Roman" pitchFamily="18" charset="0"/>
              </a:rPr>
              <a:t>en este caso el propietario de la empresa o negocio asume la capacidad legal del negocio, es decir, asume los derechos y obligaciones a título personal, y de forma ilimitada. </a:t>
            </a:r>
          </a:p>
        </p:txBody>
      </p:sp>
      <p:pic>
        <p:nvPicPr>
          <p:cNvPr id="5122" name="Picture 2" descr="http://t3.gstatic.com/images?q=tbn:ANd9GcQ-bENwW9mzLtAcfAmimU20VrysSFvIZlcZwW0h52VVZPwikPHn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57" y="2662864"/>
            <a:ext cx="2009775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1742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Tipo de empresa como persona jurídica</a:t>
            </a:r>
            <a:endParaRPr lang="es-SV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63670" y="1484783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SV" dirty="0" smtClean="0"/>
          </a:p>
          <a:p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Como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Persona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Jurídica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es posible elegir los siguientes tipos de empresa:</a:t>
            </a:r>
          </a:p>
          <a:p>
            <a:endParaRPr lang="es-SV" i="1" dirty="0" smtClean="0"/>
          </a:p>
          <a:p>
            <a:endParaRPr lang="es-SV" i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250022" y="429309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Sociedad Colectiva (S.C):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es una empresa asociativa constituida por más de una persona o socio, comprometidos a participar en la gestión de la empresa con los mismos derechos y obligaciones. </a:t>
            </a:r>
          </a:p>
          <a:p>
            <a:endParaRPr lang="es-S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259632" y="242175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Empresa Individual de Responsabilidad Limitada (E.I.R.L):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en este acaso la empresa debe contar con un solo propietario o dueño, denominado titular. A diferencia de la Empresa Unipersonal, las obligaciones se limitan al patrimonio de la empresa. </a:t>
            </a:r>
          </a:p>
        </p:txBody>
      </p:sp>
    </p:spTree>
    <p:extLst>
      <p:ext uri="{BB962C8B-B14F-4D97-AF65-F5344CB8AC3E}">
        <p14:creationId xmlns:p14="http://schemas.microsoft.com/office/powerpoint/2010/main" val="400019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45127" y="47667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SV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Sociedad de Responsabilidad Limitada (S.R.L): </a:t>
            </a:r>
            <a:r>
              <a:rPr lang="es-SV" sz="2000" dirty="0">
                <a:latin typeface="Times New Roman" pitchFamily="18" charset="0"/>
                <a:cs typeface="Times New Roman" pitchFamily="18" charset="0"/>
              </a:rPr>
              <a:t>empresa constituida por un mínimo de 2 socios y un máximo de 20, en donde igualmente, las obligaciones se limitan al capital aportado</a:t>
            </a:r>
            <a:r>
              <a:rPr lang="es-SV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s-SV" sz="2000" dirty="0"/>
          </a:p>
        </p:txBody>
      </p:sp>
      <p:sp>
        <p:nvSpPr>
          <p:cNvPr id="5" name="4 Rectángulo"/>
          <p:cNvSpPr/>
          <p:nvPr/>
        </p:nvSpPr>
        <p:spPr>
          <a:xfrm>
            <a:off x="1259632" y="24156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Sociedad Anónima (S.A.): </a:t>
            </a:r>
            <a:endParaRPr lang="es-SV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le denomina anónima porque como las acciones son negociables y transferibles, éstas pueden ser endosables o negociables una y otra vez, pero siempre se va a saber quién es el propietario de las acciones</a:t>
            </a:r>
            <a:r>
              <a:rPr lang="es-SV" dirty="0"/>
              <a:t>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259632" y="4509120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Sociedad Comanditaria o En comandita (S </a:t>
            </a:r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 C</a:t>
            </a:r>
            <a:r>
              <a:rPr lang="es-SV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empresa conformada por más de un socio, en donde igualmente, las obligaciones sólo se limitan al patrimonio con que cuente la empresa. </a:t>
            </a:r>
          </a:p>
        </p:txBody>
      </p:sp>
    </p:spTree>
    <p:extLst>
      <p:ext uri="{BB962C8B-B14F-4D97-AF65-F5344CB8AC3E}">
        <p14:creationId xmlns:p14="http://schemas.microsoft.com/office/powerpoint/2010/main" val="11637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g8QEBAPEA8PEBAQDxAODxAQDw8PEA4PFRAXFBQRFRIXHCYeFxkkGRQUHy8gJycqLSwsFR4xNTAqNSYsOCkBCQoKDgwOGg8PGiwgHyUpLCksNSovLCwqLCwpKSkpLCwsLCwvLC0tKSwsLCwsLCwpKSkpKSksLCwsKSwsKSwsKf/AABEIAL8BCAMBIgACEQEDEQH/xAAcAAEAAQUBAQAAAAAAAAAAAAAAAwECBAUGBwj/xABHEAABAwIDBAcDCQQHCQAAAAABAAIDBBEFEjEhQVFhBgcTcYGRoSIywRQjQlJicpKx0TOCouEWU2SywsPwCBUlQ1Rjk7PS/8QAGwEBAAIDAQEAAAAAAAAAAAAAAAIDAQQFBgf/xAAxEQACAgECAwYEBQUAAAAAAAAAAQIDEQQhBRIxEyJRYXHRQaGx4QYVMpHwFDNSgcH/2gAMAwEAAhEDEQA/APcUREAREQBERAEREARWSTNbqQPzUXy1nE+RQkot9EZCKxkrXbQQe5XoRCKhKxpcQYNPaPLTzQyouXQykWrfXSHSze7aonEnUk95KF6ofxZtzI0akDxCp2zfrN8wtR2admhLsF4m5DgdCCqrSZFc2V7dHHzuPVDDo8GblFrY8ScPeAI4jYVmQ1bH6HbwOwoVSrlHqTIiIVhERAEREAREQBERAEREAREQBERAEREAWNV1OQWHvHTkOKyCVpny53l3Ow7tyF1UOZ7kzG7ztJ1JVzmKjFeSpIvfUxH3abtNiN4WXDigLbuHtjZYb+Y5LFnfu3/ko2MUCxwU1uTS1Dn6mw+qNP5q0NVWhXgLI2WyKAK7KqgK4BZINllksr7JZDGSzKrS1SkK0hDOSItUbmqchWELBYmSQYg5ux3tDjvH6rZxyBwuDcLSuaqQzujNxpvG4rBXOlS3j1N6iip52vFx48QeBUqyaTWNmEREMBERAEREAREQBERAEREAREQGNiEmWNx5ZR47Fq4VnYyfmx99vxKwIisfE3qF3M+ZlMKpNLlHPcrQ7YsYvzG/l3LOScY5ZVo3qVoVrQpGhYRKTLgFcAqBXDnsG88FIqbOS6U4pVz1LMJw57YqiSPt6qqcMwoaa9gQN8jjoPHZe40Nfh9f0flpqp+JVFfQTzspqxlSXOdC5+k7Lk2AIPDS22+zadTVWKw4tiR2vqcQMY4tgijBib3BslvBZPXq9owWoBtd0tM1n3u2adngHIajk28nY2Sy1/RysM1HSTHaZaWnkPe6FpPqStipF+TkOsLH6iBlNSURaK3EJxTQOOkLdhkm0Pugt3bL33LTVfRPF8IjNfDiVRiTYh2lbSVOYiaIbZHQkudlcBcjfs36G3HK8HpXhMTj7MVLKRfQSSxz2/usXrDmgggi4Owg6EcFFlEpPJo8NxCOphiqIXZopo2yxni1wvtG47iOIKncFwPU/XAR1+H3uKCvmji5QPkdlH4mSHxXflDahLKyROCjcFM4KNwUWXJlkE5jdmGn0hxC3kUgcA4bQdoWhcFkYXVZXZDo47OTv5rGSu+rmXMupuURFI0AiIgCIiAIiIAiIgCIiAIiIDAxofNE8HNPrb4rWxOW5r4s0T27y027wLj1C0MD7gKL6m/pnmDRNM/d59yo0KIOuSVM1YNjGEStUjVG1SNU0VMvCwsfn7Ojq5PqUtQ8d4hcfgswLUdNHWw3ED/Yar/0uUkVS6HiXVR1lMwd00NRHI+mnyPvEGl8UrRbMGkgEEWB239kKfrP6yxi7ooKdkkdJC7tPnABJNLawcWgkANBcAL/AEiTuXIDC84BCyqbCcguVtS0sk8/A5auWD6J6BH/AIXh/KjhHkwD4LfrT9DosuH0LeFJB6xg/Fbhax0V0Pn3rbr5YMc+UxHLJTtpHxm1wHNYHi43i52967Go/wBoqk+SlzKaf5YWWETgzsWS21Mma5Zfbpc8lzHW5RZsUl+1BTuH4Mv+FcF/uM30V8dPKaTRoztUZNM9F6gKlxqa/MSXSQxzOJ1c4TOuf4z5r2orxXqPjy19U3+xf57F7UVVbHllg29PLmhkscrHK9yscqTbRE5QyBTOUT1Fl8Te0NR2jA7fo77w1WQtLgk1nuZ9YZh3jX0Pot0pJnLuhyTaCIiyVBERAEREAREQBERAEREAXLVUfZSPj55mfddp8R4LqVqcfjblY63tB9geRabj0Cw+hs6afLPHia6NTtUDFLdRR0JEhkAQVTeK09bUkLBNWVYkXw0vMsnVsnBWF0lpjLRVkQ2mSkqGDvMLgPVamnrXXW7oqjMNqzjBr36ZwR854DKHMHcFmYg/Zlb7zrNaOLjsA8ypulfROowuqlAikdSPe59PK1pcwMcbiNxHuubpY62uFvOrrobU1dVFVzxPipYHiZpkaWmokbtY1rTtLQ6xLtNlhe+zrvUx7HzPNrTy7XB7RRU/ZRRxDSONkf4WhvwUyIuQdg8e64IclfTy29mWlyX4ujldf0kauTlcMt1671m9EZMQpW9hb5TTvMsIJA7QEWfFc6EixHNoXhs3ykO+TmnnE98vY9lJ2mbhltddTSXxjBqRytVTJzyjvuo+HNVV825sMMV+b5HO/wAteuveAuP6teiz8OobTACoqHmecXB7PZlZHca2aNvNxW2rK4rnWS55tnZ0mnbiom0dUtVvbgrm31p4q6KsN1W4nS/o8LJ0JKjeoaaUkKVxVbKOXleCyCbJIx3Bwv3HYV07HggEG4Oi5Gc7FvMNqLHKdHbW8jwSJq6qvPeRtERFM5wREQBERAEREAREQBERAFqekB9mMfbP91bZanpEPYYeElvNpWH0LqP7iNZGVMFjRlTtKgjqyRj1VHmWvfhx4LeBVACmpNE43yjsaaGgK3FJDYBXhoUjSs5yV23SmSgpJO1gLnua0DVznAAeJVl1wnWa15+Tm57P5wEbu02EE87X9VGyfJHmKaqu1mo5wde/pPRDWrg/8jT+Ss/pZQf9XB+MLxnKllp/1cvA6f5bD/Jnt1JjVNMcsU8UjrXyteCbcbLKuvFuj5eKqnMd83bRgW4FwBHda69lzLYqt7RZZo6nTKmSSeSkzbhaaroiVunFROsrskarHDoc46gPBTQYcbrdFgVtkcmbT1MmsEUUeUI8q9xULyq2VLfcgnK2TfcYd+Vp7jYLU1DthW6y2a0cGgeizErse6NtST52B2/Q8iNVMtXhEvtPZyDx+R+C2ikjl2x5ZNBERZKwiIgCIiAIiIAiIgC1+Ox3gcfqlr/I7fS62CjniD2uadHNLT4iyEovlkmcnC9ZDSsGMlpLTq0lp7wbFZLHKo7fVGSCrwVA1ykBUitolBVQVHdVBWSDRNmWBjWFsqoXQv2X2tda+R40d/rcSsrMl0aTWGFmLyjzCpwF8LiyRljx1DhxB3hRmg+yPJeoTRNeMr2tcODhcfyUMFBEw5mRsaeNrkdxOi5stE3LaWx1VxB43W5z/RPov2LvlMrbPsREw6suLF5G422AcyutDlErrrfrgoR5Uc62crZc0i5zlYSqEq0uUyCRW6tJQlRuKi2TSDioJHK97ljSvWCwjIzOa36zg3zK6CRaTC2ZpgdzAXeOg/P0W5kKnHoa895FMOd88ObXD0ut4tFhgvN3McfUD4rerKNLU/r/ANBERZNYIiIAiIgCIiAIiIAiIgOVx+l7ObOPdk29zxsI/I+axY5F0HSIRdg4ySMjy+0xz3BozDd47R4rlKecEAg7CLjuVbxnB1dNJuG/obNrlI1yw2SKdr1g2epkByrdQhyuzLOSDiS3S6jzKt1nJjBfmS6sul0yMF+ZMysuqFyZGC8uVt1aSrS5YySUS4uUbnKjnqF71gkJHrFmkV0kixcrnuysBc618o1IGthvQi2bXCPZaXHVxv4DT4rKlqgBqtZFS1Rs0QS8NrS0eZ2LbYf0beSHVBFtezab3+874DzUtymVlcd2zNwCE5XSn6dg37g3+J/ILbKjRbYNBsVVJHMnPnk5MIiLJAIiIAiIgCIiAIislla1pc4hrWgucSbAAbSSUBc5wAJJAA2knYAOK4jpB1jsZeOkAkdoZXfs2/dH0+/TvXP9LOmL6txiiJZTA2toZvtO5cG+fLmrLh6riLzy1fv7HruHcDWFZqevh7+xPXYhLO/tJpHSO4uOnIDQDkFs8BxO1onH7h/w/otLZFzar51z5+vj5nob9LC2rs8YXwx8Dv45VkMkXL4VjN7Mefa0BOjv5reRzL0lVsbY80TyV1M6Zck0bFsikD1gtlUjZVYVmZnVcyxhKru0QE+ZMyg7RO0QbE2ZUzKEyKhkQExeo3SKJ0iidKgySukUD5FG+VYs9SACSQANSdAhjrsi+oqAASTYAXJ4BcnX1plkzAkBvubiOfIqXEsSMpyi4YPNx4n9Fg2XC1ur7TuQ6fU9Jw7Q9ku0s6v5fc6rAesCogsye9RFpcn51o5O+l3HzXouE41BVM7SF4cNHDRzDwc3ULxBZGH4jLTyCWF5Y8cNHD6rhvHJNNxCde0918ynXcFqvTlV3ZfJ/wA8j3VFo+i/SaOtjvsZKywljvp9pvFpW8XoITjOKlHoeItqnVNwmsNBERTKwiIgCIiAIiIAvPesfpCS4UUZsAA+e28na2Pu0J7wu/lkDWlx2BoLieAAuV4ZW1hmlkmdrI9zzyubgeAsPBcziVzhXyr4/Q9BwHSq252S6R+r6ECIi86e5CIiALa4djRbZshuNA/eO/8AVapUV1N06Zc0Si/TwvjyzR2kdRcA3uDoRtB8VO2ZcXTVz4vdOze07Wnw3Lb0uPxO2OJjPP3fxfqu7Tra7OuzPNajh1tO8e8vL2OhEyv7Va1k1xcEEbiDceakEy3Tm5M7tVXtVg9unbpgZMztVaZlidsrTKUGTKdMonTLEqKtrBd7g3vO09w1K1NVj26IfvOH5D9VRbfXUu8zYp0tt77i9ja1lc2MXce4DV3cFz1ZXulO3Y0aNGg5niVjySOcbuJJO8lUXE1Osldstkek0nD4afvPeX86BERaJ0giIgMvCsUkppWzRn2mnaNz272HkV7Th1eyeKOZhu2RocOI4g8wbjwXha9F6r8RLopqcn9k8SM+6+9x+JpP7y63DLmp9m+j+p5vj+kU6leusdn6P2Z3CIi754oIiIAiIgCIiA1nSaXLR1ThqKeX1YQvFGr3LGKQzU88Q1khkYO8tIHqvDRfQ7DoQdQd4XC4qnzRZ7H8ONdnYvjlFVVURcc9QEQlW3QFbqioXhSUVHPUHLTwySnfkaSB3u0HiVOMHJ4SIzsjWsyeCMlQyuHjpzPJdrhXVbUSWdUythbvZHaSTuLvdHqu4wXolR0ljFCM/wDWv9uQ/vHTwsujTw6yW8tjharjtFe1fefl0/f2POejnQOunIe4upIjtzOuJHD7Mf8A9W8V6EzohThjW3lJAsXl/tPPE7LX7gt6i7NNEalhHlNVr7dTLmlt6HOv6GR7pZB3hp/RWf0Lb/XO/AP1XSor8Gr20/E5+PodCPefK7xa34LSdJug1QRno5nabYHODSebZBv5HzXdooTrU1hllWqsrmpp59d0fPtXTyxSGOZj45Bq2QEO79uo5qrV7tiOFQVDOzniZI3cHC9uYOoPMLiMX6qxtdSTZf8AtTXc3uEg2jxBXFv4dNbwefqer0fHqpd25cr+RwV1UFZeJ4FV0v7eB7Wj/mAZ4j++3YPGywWvB0K5c65QeJLB6Ku2Fq5oNNeRIipdVuoEyqoiIAV1fVnKRWPbudTvv4PYR8VyhK7DqvpS6pml3Rw5L/ae8G3kwrb0Sbvjg5vFWlo7M+H/AE9NREXqj5wEREAREQBERAUK4Lph0DfJI6ppQC55LpYbht3b3sJ2XO8HftXfIqbqYXR5ZG1pdXZpbO0re/yZ4LVUskRLZY5IiN0jHM9Tqoo3FxswF54MaXnyC99c0HYRccFRkYboAO4ALmflUc/q+R6BfiSWN61n1+x4vSdFMQl9yklA+tIBCP4yD6Le0PVZUusZ6iOIb2xNdK7zNgPVenItiHDqY9dzSu49qrNo4j6fc5fDerqghsXRuncNt53Zx+AWb6LpYYWsAa1rWtGwNaA0DuAV6LehXGCxFYOPbfZa82Sb9QiIplQREQBERAEREAREQFCFoMT6DUFRcugEbz9OH5p1+JA2HxBXQIoyhGaxJZLK7Z1vMG0/I83xDqrlbtp6hrxuZM0tP423HoFztZ0TxCH36WRw+tFaYfw3PmF7UqFaM+HUy6beh2KeO6qvaWJev2PAHvymzgWng8Fp8ihkHEL3qeljkFpGMeOD2tcPIrFiwCkabtpadp4iGMH8lqPhW+0vkdKP4kWO9Xv6/Y8ewnAqmrcGwROcDrIQWxN5l+ngLleudG8BZRQCFpzOJzyPtYySHU8hsAA4BbQCyqt/TaOFG63Zx9fxS3Wd1rEfD3CIi3Dkh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726" y="3789040"/>
            <a:ext cx="348352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851400" y="980728"/>
            <a:ext cx="398218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Gracias por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 atención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Prestada!!!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98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49808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Como crear una empresa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916832"/>
            <a:ext cx="5112568" cy="4104456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s-ES" dirty="0">
                <a:latin typeface="Times New Roman" pitchFamily="18" charset="0"/>
                <a:cs typeface="Times New Roman" pitchFamily="18" charset="0"/>
              </a:rPr>
              <a:t>Para convertirse en un empresario hay que tener en cuenta los factores que afectarán a la vida de una persona en el futuro. Lo primero es analizar si se tienen las cualidades necesarias (recursos económicos,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responsabilidad)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y tener presente la renuncia a la posición actual.</a:t>
            </a: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endParaRPr lang="es-SV" dirty="0"/>
          </a:p>
        </p:txBody>
      </p:sp>
      <p:sp>
        <p:nvSpPr>
          <p:cNvPr id="4" name="AutoShape 2" descr="data:image/jpeg;base64,/9j/4AAQSkZJRgABAQAAAQABAAD/2wCEAAkGBhQSEBQUEhIVFBUUFxQUFxcUFBcUFhQWFhUXFxUUFBUXHSYfGBojGRUUHy8gJScpLCwsFx49NTAqNSYrLDUBCQoKDgwOGg8PGiojHyQ0LjEyLzEpLCwsKjQsLSkvMC0tNCwsLCwsNC8sLywsMCwpLywqLy8sLCw0LCwsNS8sLP/AABEIAOEA4QMBIgACEQEDEQH/xAAcAAEAAQUBAQAAAAAAAAAAAAAABgEDBAUHAgj/xABEEAACAQIDBQUEBwUHAwUAAAABAgADEQQSIQUGMUFRE2FxgaEHIjKRQlJicpKxwRSCstHwIyQzc6LS4RUWUzRDVHSD/8QAGwEAAgMBAQEAAAAAAAAAAAAAAAUDBAYCAQf/xAA1EQABAwIEAwYGAQMFAAAAAAABAAIDBBEFEiExE0FRYXGRodHwBiIygbHBFCNCkhUzUuHx/9oADAMBAAIRAxEAPwDuMREEJETF2jtFKKF3OmgAAzMzHRURRqzE8BBegFxsFlROWb0+1bEUKhRKNOmR9GoTUcfeykKp7tfGV3c9sZqMFxFNBfmhK+jEi/mJBx2Xsmf+k1JZnA811KJYwmMWqgdDdT/RBHI90vydLCCDYpERBeJERBCREQQkREEJERBCREoTBCreUzSMbW2pUdSyEpSvYEaF++/SRupiX5Ow/eMRz4zHG/KGk9u3gmkOGukbcuAXTIkP3d3jfMKdU5gdAx4jpfqJMIypaplSzMxU6infA7K5IiJaVdIiIISIiCEiIghJzL2j73nD4tVXU0qV16CpVuC/iEFh94zps4z7bNkMuIpYgA5KiCmT0dCTY+Kn/SZBOSGaJphLWOqQ1/Q+/C6gVOlVxVbQF6jm/UkmecVgHouUqKVYcQZc2Ltd8NVFVPiXrL+29tvi6xq1LXNhpFhtbtW+YH8QAAZbfddI9lu2qi1EoVCStZGKE/WQf7bjyE6lOMezAtWxtAW93DJVYn7wyAfNvQzs8ZU5uxYbGowyp03I18T+rJERLCTJERBCREQQkREEJERBCTA225GHqW6W+ZAP5zPlnF0A6Mp+kCJFO0ujc1u5B/C7jIa8E9VB8fjy6qvBVFgP1l3EbNpigHD3Y8pjYvDFGKsLEf1eYzg2mA4hDncQXO3ctU1gs3IbDfvXrZwvVA6zomFN0Un6q/lIPsDZbVKoNvdB94/p4mTwCaTBI3NY552KVYq9peGjkqxETQJOkREEJERBCREQQkwds7Hp4qi1GsuZGHgQeTKeRB5zOieEXXrXFpuN1wfe/wBmlXBK1UOtSgCPeJCutzYAqeJvb4fkJH9kbDauQO0pUlJtmrVUpjvsCbnjyEmvtW3l7WuMOozpSJzi5AD2IFyPpAk6fZ7zILs+hnrIj2tmAt48ie/QRVKGh9hsvolBJUPpg+U693L1Xftz91qWBoBKZzs9mep9c8rdFHIfzm/nKPZXvURXfCP7qFn7NSb5CCfcUnlxFutupnV4xhcHN+VYrEYZYqh3FNydb9UiIkqXpE8s4AuTYd8wa+38OnxV6Y/fBPyE5c9rfqNl4XAbrYRNI++eEH/vA+Csf0lE30wpNu18yrAfMiRCoiJsHC/eFxxWdR4reRNH/wB54XnVt4ow/SX6W9OFbhXTzNvzl0wSjdp8CuBUwnZ48QtrEs0cYj/C6t4MD+UvXkRBG6mBB2SUMrNZvBjOzom3FvdHnxPykM0ohjdI7YKSNhe4NHNa/a2LSreyq2TndswHUW5d1/lNDhigqXqAtTHGxtbWwJ5kd0802YKb6Z9R3ry+dryi5Muq3bre2kw09S6WUSPAB7vLbX7rSxQiNpaCbKf4ZFCjIAFtcZeFu6XZpt2GtTdL5hTqMqn7OhH5zczb08gkia4C3Ys5MzI8tvdIiJOokiIghIiIISIiCElDKxBC+fd+D2WLxdF11OIaurcyKiAgeGo9ZG6dQ3vfXr+U6T7bdiWqUcSo0YGi/wB5bsl/EFh+7OcYqjkYW1VgHU9x5HvBBU96mKJmkOK+j4XUNkgYeo8xoVJMTgmp0MJj6WhNR6dW2lqoqMyMfvIQP3R1nat3N4qeLw61qbDhZxwyMB7wbp/Kcq3I23SODxOGxNJqlJghAGgL2Kn3vokBaZv9nnMfZ+EFBGSmWs9s5J+O3AEcLDwnDq1lPtqTyWRxythaXQv1e0m1uh1se5dR2pvxQpXCE1W6J8Pm/D5XkVx+/mIqaIRSH2Rc/ib9AJHTKRXNiE8vOw7FjX1Mj+dldxONqVDd3Zz9pifzlmW3q2mXgxT41Vc34ZWCnxtlP6SOnpJ6t1omlx97qq5wGrirEpVPuHxX+IS+MOSeVtbNe66C9ibXB7iBMY0mJHIXBObTgb6DiTLVJRVDaprDG64Ivoeq8LwGkrMx/wAZ8vymNLlepma8tz60EnVVYjgSPDSbPBbz4ml8NViOje8PWauJy5jXCzhddte5hu02U52b7RuVenb7SfqJ7x+P/bKyJTuUOisOFuLsehtykDnuji2ptdGKnqDaJcQwaKrZlBLfwez/AMTqhxqWmfdwzfke+1TjbZArMF0CBUHdlUf15TWKpNzyX1JvYehPlMGhtrtD7+jnmTox8TwPjpNkuqJSQXZiSfvNoL+A/WfNsSw6emncZm2ve1tjc8vRb7D66GphHCdqN77jtPqpXupQy4cH67M3lew9BNzLWFw4RFQcFAUeQtLs1lPFwoms6BJZn8SRzupSIiTqJIiIISIiCEiIghIiIIWr3l2CmMwz0HNs1irDijqbqw8CPlecO/7QrJWenigVWk3xXvnza2pn6Qbj3eN53namP7KmW4sdFHVj17gLk9wM5RtbHGrUJJJ1Op+kebf1wFomxKcMAA+pd/6rNSRuiiO/l2hYIAAAUZVHADgP+Z7Bnm0qgmbJWdcS43KqZQz1PM8XCysHs9WrYbObU3Y5jyBW1gfmJ4x6ZajC99T+ctrW90qdVJBt0I4MDyMrQqBTcgOOjrf1UrNngeL0lJCWSkg91wfBVqiN0hGVeKNNnNkUsbE+6Lmw4nTlKWlKahftHq36DgJfwlZFqUyVuuYBluSCD0vqPC8eU/xFSzzcEA67G258dL8lXdTODb3VmUmZteiErOFFgCbeEw5oQbi6rEW0SLzxUe0wMRthENuJ9PSRSzxwtzSGwVqlo56t/DgaXHs96fdbKeGExsPvvTVcpw9NvtGkb/MVAZfwW0qdZgFKi5tbUWv1Daj1lWHEaaZ2RrtfC/imNXgOIUkfFkjNudrG3fYlVm/3Y3hFGqvaAMLZQx4gHvmq2jgGouUYWI/q4mMBLEkTJm5XAEe9UrimfC7Mw2PvRdvoVw6hlNwdQZcnP9x94Mrdi591uF+R5fy+U6BM5UQGF+UrV0tQJ48w35pERK6tJERBCREQQkREEJETxVewJ6An5QQofvftDRyDoD2K+JAaq38K+RkHZJtNp4Suz3q0m1uwHbJYByW0Fu/xmIuAPOk4/wD1T+UxlVLxJC4pa+kqZHZhG7wKxCsraZh2eLaU3v8A5iS1hMGTU7NgVYi4B59LciO8SqBfZV5aaaIXewjvBCx55l2vRKsVPESw7zxV16lJm7Lw1NwS61m6GnkC/ic6+Uzv+nUP/Hifx0P5zsMvzCtMo53tzNYbdx9FpJ4+kn31/Ob/AP6bh/8Ax4r8eH/nNdtenRpdm6isoV1z9oabacsuQ8b9esvUDQ2pjJcPqHPtC9dQ1OU/03bf8T6K9t8f3h/Ga6bLaO1MF2r9r+0rUzHMC1HQ9LX4TH/6js/62I+dD+c+otroAAC8eI9UvOD1pNxE7/F3osdcuuYXBBGhsRfmPCRzF7KZqi0gUtZirkimCACzF8x0c9OpFryS4zH4PIezesW5ZzRC+dmvIptbaAYixBtwtr53ivFZaaaLMH/MNgCtR8L0+I0tVl4RDHblzSLb2sTbny5+Y1LCxmXsrAVqtVVoqS2racFVdSxPQTDJm32Bts0G1NhqMw5A8QbcVMzcGTiNzmwX0XEON/Hf/HaHOtoDsVMMbiy9sxLFQFuegmNLmGx2GdSXdw19OzNNlI82DA+U9mph+T1fw0/983grKfk8eIXw44XWj6on/wCJ9Fbo1SrAjkZ17YmO7Wgj8yLHxE5IWo/Wq/hT/dJx7Pdqq61KSljksbsAOPEaE6i4+YlGvkhlYC1wJHaFfw6nqYZDnjcAeoNvwplEREqeJERBCREQQkRLWJxK01LOwUDmYAX0C8JAFyrsw9sPag/eMv4iF/WavaG9WQXWi1vrOcgPgNT+U1OJ3sauhQIguVN+0I4MDwK93WSyUc74nFreR5hV2V9O2Roc7n0Kbwn+3I6AD5Cawzxt/Ek1y4DLmHA/8aES3hsRmHeOMwFbE+OZ2YW1Wzo5GPhaWG4svVR7THrVT7jcBSa4YjgeaKfpd45TNpUwWsdAdPPlNJidpMUWiwt2RYW53JvrIYRa7rpbjlVwoMgbfNz6f9qm0MYatRnItmN5apYRHsCSDe5F7Z15hTyb+hrLmH2fVqf4dJ3+6pP5TFxdFkOVxY8Lc79LdZLd18x5rExuLXBxF/2pY1EPTz01si2Ww+EdAJiyuyy1PC9m3xOcxHQa2B79ZSVZbX0X02mc50YLhbs6aKk0m9H+EB1emP8AWJvJpt419xO+rSHd8YklJ/ut71ab9QUU32H9/r/fM0dput8aobHYgqQR2jWINwdeRmooUGdgqKzseCqCxPgBxmoduU2h0ibfoPwvES7icG9M2qIyHo6lT8jLU5Uu+oSIiCElLSsQQqGdA9je0wmIqBiFW2pJsBox181E53V1IAnUdxt0QtIsxtpd27/qjwhxeGQQLlZvHq9lPAWHUu0A/fcF0xt56N7Bi3gLD5taXKW3qTc7eNj+RnLtokBzlOkwDUI4EjzlQYtLm1AXzsVrr7LuCVARcG47p6nOd097WVhTqG9+fX/mdERwQCOB1jymqW1DbjdX4pRILheoiJaUqoxkDx+9StVNRhmVCRSU8B9sjqfSSzeKsVwtYjiKbeot+s481S8a4fA193OSXFJ3Mysb3rO2ttmpXa7E25DkJiUHIM2O7+yxXqBSbDrMjePYow7WDXjlr2McIwkRY9zDIdlewVU10NNtSBdTzBmBhnIceNjPOz8XkcMJ7U5qxI4Fr/rMr8UUjDBxrai3geXjY+K0/wAL1bxPwb6G/lz8LjwWzMtYjDq/xqGtwJ0YeDDWXZQz5mHEbL6G9jXjK4XCxkwCropqAHkKrAehnuhhUQ3VAD1+JvxHWXYnpkceahjo6eM5mMAPcElJWUkatJLOOwSV6TUqoOVrEFdGRhwZb8fA8ZelJ2x5YczUKGtuHUSoCClenroKnYPw0vnBA1sdCZnbE3KWlZ6zln5Cm7IFP31sxPhbzkmRCeAJ8BeUlx9fM5ttlIZpHCxctFtzdYVlJp1aoccFq1TVRu67e8h77kSFpsp2pVHAN6RyuOa3018xadOc6SNVcSKVfFXtlrYZgR9sMMp8b2l6gqXSuyPN+1SwSvYMo196+Sg8QYjNNUiIghZGx6YbFUwet/kCf0nR02qwp9mNBz75zTBVctVHH0T6cD6SbLVvFtbmDgR0Xzj4sjeJ2P5EfvX9LabL2ea9TKDx6y/vBu8cMRcg36TW4LHNTYMpsRL+09sPXN3MpDIGEEfMsiMuW3Na/MQQRxGs67upjDUwqMe8fIzkDmdh3YwBo4WkjCzZbsOhbUjyvbyjfCA7iE8rK9RA3K2sRE0aZKxj8KKlJ6Z4OrL8xa84risK1KoyOLMpII7xO4yO70boJiveU5KoFs1rhhyDj9Zeo6kQus7YpdXUpnbdu4XNMLjGQ3U2M9Y3aDVDdjeetpbFq0GZXUe6bEqcw4X4jhprYyxgsBUrNkpIzta9l5Dhck2AF4/4rLZ/NZvhPvk8kR9Jt9mUcoueJ9Jv9ibqU8KBVxjpmGoS91B7/rkdALeM0e2NrUziD2AOU9dLk8co5CZT4jM1XT2gF2t1J9+fotT8PshpJ7zmznaAe+vL1WXKGWqVe8uXnzM6br6EkQYni9VIiIISYuJxgQEsdPn5AczMmajaR/t8IOuJoA/jv+knp4xLIGHmugtbtHfStQqlFBpFTZhf3u8EjQHu1mz2PvLSqWzk2+llAzjxUn1Fx4cJDt7T/fsR/mv/ABGaeaB9FCRltsr4pWPjBGhIXTNpbxUEvkLHpewMge0tpmo7H63yAHACa+IQ0rISS3dTRU7Y+1IiUvLKsKs8kyhabLd7YNXGVlpUlzE/IDmzHko6/LWegX0ChllbG27itz7Ot2f2zFAH4KdnqeF9B5nT59J1befcZat6mHAWodWXgrkaXH1W9D6zSYb2f18Gv9hkqi9zYlHJ8yPAWae13xr0WyOtVCBe1Rcw8Pfs3yYzl8jWgxzsIHX36r5piuJfy5SHtIaNvVRjGYCrRNqtN0PD3lIHkeB8jPOFwtSqctNGcn6ovJDtLEV8WBnce8y5UvZRc6ZF52FyWPIHwmFsPaDU6vZq11Z1tbhcMNR46RRljL9L5Vn/AJC6w2Um3V3ENNlq4m2YarTGoU8i55kdBJvAia2GBkLcrAnDGBgsEiIky7SIiCFybet2XFV1JOrk+TAEelpZ2ehotTrMT2bgrmS90cHQEixVufeDzki9omwWLDEILgALUA5W4P4W0PgJEcDtNqdwLFW+JGF0cD6w/XjNJA8SwgD7rKVMZhnJPeFl0tkVsTjuzGIuGBcGoSQyjmLfEdeHcZP9lbkYeiczL2r8c1TUA/ZTgPU985um1DSqipQ9zKcyqTnCkixAJ4g3Pz850/djeZMXSuLLUX40vqp6jqp5H9ZSrRLG2wPy+9/dlfoDDI4lw+b3t7utNvBugRephxfmafMfc6ju+UjFLFcm0I0IOlj0N+c6FtTeihQBzPmI5LY/M8B85z7bW22xtdRSojNwUILuw+0eY7zYCZao+H3VAL4hl79B9vdu5aaPHmU5DJDm7tT78+9ZQeVmTX3XxNNA2QNpcimcxU9CNL+V5r+2INiCCOR0I8QZkJqSWA2eLe/BaeKeOUXYVfvEomMHMA+MyKeJpH4kP7rfzkAZfmpCSOSxzNNtH/1OD/8As0f4pKFbDc+2HhlMi29WKp0a+GqrnNNKyObgZvd1I42PdLtHHlmabjfqhji45bHwUQ3rP99xH+Y/8RmpkpxuM2ZVqPUY40s7FjpRAuTfTXhMGtisAPgoYhvv1UH8KzRka7pvFKQ0NynRaSBMytj0+hQVfEs59Zi1K5PHT0E5U2fqvBlLTd7E3MxeLt2NBip+m3uU/wATcfK86Xu37GaVOzYx+2b/AMaXWmPE/E/oO6Sshc9LarFIINCbnoN/feuYbtbq1cbWCIVRb+9UqGygd312+yPO079utunQwFHs6IuTYvUb46h6senQDQTQ4/2fMmuEcWHCnU4DuVrfmPOa0bWxGENqqVaXeDdD4BsyHyIkYnfTE8WPTqNffksJXYvPO48Rtm9mviulFrDWc83t27RrVVGrJSvoDbOxtpfkunH5Sxtbfao9LICLNxYLla31bAkdNZFWYk68+Uq1tdxhkj25pPNPxBlZstnjtpgm6E5mWzm2UAHTs6Y5IBp1My9ytkNXxStb3KRDseVx8K+JOvgDM3Yu4NSsA9W9FTbTi58j8Pn8pP8AZmzKeHpinSXKo8yTzZjzM6pKB7nh8my6hpjfM5ZcRE0KYpERBCREQQqMtxIltf2d0qhLUW7Jjf3eKX7hxX8u6S6JIyR0Zu0qOSJkgs4XXE9pbKq4d8lZbEDjyYfWVucxaeZTmQsDqLi4NjxBty9J1vfDZ61cJUuNaYLg2uRlFzbxE5NTYi/Qcegvwjulm4zdVnqyDgO0Un2TuBXrENXbsl6GzVCO5eC+fyk92RsKjhly0kAvxY6s33mOp/KRXd/fawVKl2AsL/SH+7wOveZM8LjEqLmRgw7uXcRyPdKFYZwbSbdmyY0H8Yi8e/bv77lfmPisBTqC1RFf7wB+RmREXEAixTUEjULQYjcug3w50+61x8mvMCruF9Wt+JL+oIkuiU30FO/dg/H4VltZO3Zx/P5UKO41XlVT5MJq9v8AsxrYikFFakpDBtQ5B0IPLvnSYkbMMp2OzAeZU4xKoBuD5BcYHsOxH/yaP4X/AJTKw/sKf6eMUfdok+pcTrsS1wGdF2cXqj/d5Bc6wXsSwq/4lWtU7gVpj0BPrJPsvcbBYexpYanmH0mHaN+J7kTfRJBG0bBVZKyeT6nlUtKxE7VVJC9994GpOKINgyg6cWLEi3hoNJMXrAcSB4kCc29olO+OptyWjn88zKvqb+UW4i4iHQ96rVJ+RRvGuM5ygDXkLfKTjcPdcBf2ishzH/DDDgPr2PM8rzXezvZPaV2rMLrSsFv9dhx8lv8AiE6TKmG0lwJX/b1UNLFpnKRER6r6REQQkREEJERBCREQQreIoh0ZTwYFT5i05RuZUy41FIuHzU2BFwQQeI5jSdUxtfJSd/qqzfIEzmO4OGzY1D9RXc/ht+bCMqMf0pCdrfopTXH+rEBvf9hSXbXs9pvd8Meyf6p1pny4p5ad0iprYnBVAHDU25HirAdDwYdx9J1qQf2nYuyUafMsznwVco9W9J7SVMjnCJ2oPVeVtJE1plb8pHRSHdrbf7TRzkWZTla3AmwNx5GbeRvcDDZMChP02d/K9h6LJJKU4aJHBu10wpi4xNLt7JERIVOkREEJERBCREQQkREEKGbxUScQyGys+Vqbm/wgWZB5gnzkR25XOim2YXViDcNlJsfU+c6ZvDsf9opWGjr7yHv6E9D/AC6Tlm2CS5zDKwuGFrWN9RblYzLV8JjlJto7W/698knnjLJD0K6RuNghTwVO2pqXqN4k2t5AAeUkEifs82kr4c07++jEkfZbgR53/oyWTQUjmuhaW9EzhILBZIiJZUqREQQkREEJERBCREQQtHvnicmBrdWAQfvkL+RMgm6u1P2d2cAEsAmt+F7m2o6Cbf2kbRJdKIOgAcjqTe1/AfmZG8Cvu3tcDpza+i+ZtNBRQjgWd/csviNQ7j3Zu3RdX2XtDtqea1jcgjvH/BE5lvztDtcbUANxTApDxGrf6iR5Touz8I1DCWGtQIznneoQWP8AqNpx1HPE6km5J4knjK9DG0yucNhoFbr5HiFjXbnUrpVLelKNFKdJCRTVVuxyjQAXAFyfSXNlb4mpUCsB7zKugsRmNha5N9eMgjYoMq3Y3AtrwCjRRfnz9JJtx9iF6grsPcS+S/024Zh1A116+EsTUsEcTnO3/apU9VVSzta06d2llPhERM+tUkREEJERBCREQQkREEKhM0m192cNimDN8Y+lTYAkdG4gzxvjVZaIYLmQN/aLci6kEC9uWa3pIRR2k6N8V9Bw1HW2vSJq6ubE/hvZce+xUKipDHZHNuFYptU2fjbHjTOvIVKZ4HzHyI7p1fCYpaiK6G6sAQe4zlG8WKNRkLjK6ixBB0Bsy6km/G/TWb/2d7aOdsOxuCC6dxHxDwN7+IPWVsPqg2Uxj6Tt2FR00wD8vIqfRETRJmkREEJERBCREQQkREELl/tBpFcaSeDIpXy90+o9Z73C2AatUVnB7Kmbrfg9TlbqF4k9bd86Hjtl0qwAq01qAG4zAGx7pfpUgoCqAANAALADoAOEYGtPBEYGvVLBQDjmUnTey9TTbQ3PwtZiz0rMdSyEoSepy6E983USi17mG7TZMHsa8WcLrSYPczCUzcUQxHOoS/oxI9JugtpWJ657n6uN0MjawWaAEiInC7SIiCEiIghIiIISIiCF4q0gykMAQQQQdQQeIMhO0Nx6qOWwzIynglS4Ze4NwI8becnMSvPTRzizwopImyfUuX4zdfHVSM9IHKMoOenoOQJvcgSSbo7mnDOatVgahBUKvwqDx1PE6dJLIkEOHxROzi5PauGU7GG6RES+rCREQQkREEJERBCREQQkREEJERBCREQQkREEJERBCREQQkREEJERBCREQQkREEJERBCREQQkRE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sp>
        <p:nvSpPr>
          <p:cNvPr id="5" name="AutoShape 4" descr="data:image/jpeg;base64,/9j/4AAQSkZJRgABAQAAAQABAAD/2wCEAAkGBhQSEBQUEhIVFBUUFxQUFxcUFBcUFhQWFhUXFxUUFBUXHSYfGBojGRUUHy8gJScpLCwsFx49NTAqNSYrLDUBCQoKDgwOGg8PGiojHyQ0LjEyLzEpLCwsKjQsLSkvMC0tNCwsLCwsNC8sLywsMCwpLywqLy8sLCw0LCwsNS8sLP/AABEIAOEA4QMBIgACEQEDEQH/xAAcAAEAAQUBAQAAAAAAAAAAAAAABgEDBAUHAgj/xABEEAACAQIDBQUEBwUHAwUAAAABAgADEQQSIQUGMUFRE2FxgaEHIjKRQlJicpKxwRSCstHwIyQzc6LS4RUWUzRDVHSD/8QAGwEAAgMBAQEAAAAAAAAAAAAAAAUDBAYCAQf/xAA1EQABAwIEAwYGAQMFAAAAAAABAAIDBBEFEiExE0FRYXGRodHwBiIygbHBFCNCkhUzUuHx/9oADAMBAAIRAxEAPwDuMREEJETF2jtFKKF3OmgAAzMzHRURRqzE8BBegFxsFlROWb0+1bEUKhRKNOmR9GoTUcfeykKp7tfGV3c9sZqMFxFNBfmhK+jEi/mJBx2Xsmf+k1JZnA811KJYwmMWqgdDdT/RBHI90vydLCCDYpERBeJERBCREQQkREEJERBCREoTBCreUzSMbW2pUdSyEpSvYEaF++/SRupiX5Ow/eMRz4zHG/KGk9u3gmkOGukbcuAXTIkP3d3jfMKdU5gdAx4jpfqJMIypaplSzMxU6infA7K5IiJaVdIiIISIiCEiIghJzL2j73nD4tVXU0qV16CpVuC/iEFh94zps4z7bNkMuIpYgA5KiCmT0dCTY+Kn/SZBOSGaJphLWOqQ1/Q+/C6gVOlVxVbQF6jm/UkmecVgHouUqKVYcQZc2Ltd8NVFVPiXrL+29tvi6xq1LXNhpFhtbtW+YH8QAAZbfddI9lu2qi1EoVCStZGKE/WQf7bjyE6lOMezAtWxtAW93DJVYn7wyAfNvQzs8ZU5uxYbGowyp03I18T+rJERLCTJERBCREQQkREEJERBCTA225GHqW6W+ZAP5zPlnF0A6Mp+kCJFO0ujc1u5B/C7jIa8E9VB8fjy6qvBVFgP1l3EbNpigHD3Y8pjYvDFGKsLEf1eYzg2mA4hDncQXO3ctU1gs3IbDfvXrZwvVA6zomFN0Un6q/lIPsDZbVKoNvdB94/p4mTwCaTBI3NY552KVYq9peGjkqxETQJOkREEJERBCREQQkwds7Hp4qi1GsuZGHgQeTKeRB5zOieEXXrXFpuN1wfe/wBmlXBK1UOtSgCPeJCutzYAqeJvb4fkJH9kbDauQO0pUlJtmrVUpjvsCbnjyEmvtW3l7WuMOozpSJzi5AD2IFyPpAk6fZ7zILs+hnrIj2tmAt48ie/QRVKGh9hsvolBJUPpg+U693L1Xftz91qWBoBKZzs9mep9c8rdFHIfzm/nKPZXvURXfCP7qFn7NSb5CCfcUnlxFutupnV4xhcHN+VYrEYZYqh3FNydb9UiIkqXpE8s4AuTYd8wa+38OnxV6Y/fBPyE5c9rfqNl4XAbrYRNI++eEH/vA+Csf0lE30wpNu18yrAfMiRCoiJsHC/eFxxWdR4reRNH/wB54XnVt4ow/SX6W9OFbhXTzNvzl0wSjdp8CuBUwnZ48QtrEs0cYj/C6t4MD+UvXkRBG6mBB2SUMrNZvBjOzom3FvdHnxPykM0ohjdI7YKSNhe4NHNa/a2LSreyq2TndswHUW5d1/lNDhigqXqAtTHGxtbWwJ5kd0802YKb6Z9R3ry+dryi5Muq3bre2kw09S6WUSPAB7vLbX7rSxQiNpaCbKf4ZFCjIAFtcZeFu6XZpt2GtTdL5hTqMqn7OhH5zczb08gkia4C3Ys5MzI8tvdIiJOokiIghIiIISIiCElDKxBC+fd+D2WLxdF11OIaurcyKiAgeGo9ZG6dQ3vfXr+U6T7bdiWqUcSo0YGi/wB5bsl/EFh+7OcYqjkYW1VgHU9x5HvBBU96mKJmkOK+j4XUNkgYeo8xoVJMTgmp0MJj6WhNR6dW2lqoqMyMfvIQP3R1nat3N4qeLw61qbDhZxwyMB7wbp/Kcq3I23SODxOGxNJqlJghAGgL2Kn3vokBaZv9nnMfZ+EFBGSmWs9s5J+O3AEcLDwnDq1lPtqTyWRxythaXQv1e0m1uh1se5dR2pvxQpXCE1W6J8Pm/D5XkVx+/mIqaIRSH2Rc/ib9AJHTKRXNiE8vOw7FjX1Mj+dldxONqVDd3Zz9pifzlmW3q2mXgxT41Vc34ZWCnxtlP6SOnpJ6t1omlx97qq5wGrirEpVPuHxX+IS+MOSeVtbNe66C9ibXB7iBMY0mJHIXBObTgb6DiTLVJRVDaprDG64Ivoeq8LwGkrMx/wAZ8vymNLlepma8tz60EnVVYjgSPDSbPBbz4ml8NViOje8PWauJy5jXCzhddte5hu02U52b7RuVenb7SfqJ7x+P/bKyJTuUOisOFuLsehtykDnuji2ptdGKnqDaJcQwaKrZlBLfwez/AMTqhxqWmfdwzfke+1TjbZArMF0CBUHdlUf15TWKpNzyX1JvYehPlMGhtrtD7+jnmTox8TwPjpNkuqJSQXZiSfvNoL+A/WfNsSw6emncZm2ve1tjc8vRb7D66GphHCdqN77jtPqpXupQy4cH67M3lew9BNzLWFw4RFQcFAUeQtLs1lPFwoms6BJZn8SRzupSIiTqJIiIISIiCEiIghIiIIWr3l2CmMwz0HNs1irDijqbqw8CPlecO/7QrJWenigVWk3xXvnza2pn6Qbj3eN53namP7KmW4sdFHVj17gLk9wM5RtbHGrUJJJ1Op+kebf1wFomxKcMAA+pd/6rNSRuiiO/l2hYIAAAUZVHADgP+Z7Bnm0qgmbJWdcS43KqZQz1PM8XCysHs9WrYbObU3Y5jyBW1gfmJ4x6ZajC99T+ctrW90qdVJBt0I4MDyMrQqBTcgOOjrf1UrNngeL0lJCWSkg91wfBVqiN0hGVeKNNnNkUsbE+6Lmw4nTlKWlKahftHq36DgJfwlZFqUyVuuYBluSCD0vqPC8eU/xFSzzcEA67G258dL8lXdTODb3VmUmZteiErOFFgCbeEw5oQbi6rEW0SLzxUe0wMRthENuJ9PSRSzxwtzSGwVqlo56t/DgaXHs96fdbKeGExsPvvTVcpw9NvtGkb/MVAZfwW0qdZgFKi5tbUWv1Daj1lWHEaaZ2RrtfC/imNXgOIUkfFkjNudrG3fYlVm/3Y3hFGqvaAMLZQx4gHvmq2jgGouUYWI/q4mMBLEkTJm5XAEe9UrimfC7Mw2PvRdvoVw6hlNwdQZcnP9x94Mrdi591uF+R5fy+U6BM5UQGF+UrV0tQJ48w35pERK6tJERBCREQQkREEJETxVewJ6An5QQofvftDRyDoD2K+JAaq38K+RkHZJtNp4Suz3q0m1uwHbJYByW0Fu/xmIuAPOk4/wD1T+UxlVLxJC4pa+kqZHZhG7wKxCsraZh2eLaU3v8A5iS1hMGTU7NgVYi4B59LciO8SqBfZV5aaaIXewjvBCx55l2vRKsVPESw7zxV16lJm7Lw1NwS61m6GnkC/ic6+Uzv+nUP/Hifx0P5zsMvzCtMo53tzNYbdx9FpJ4+kn31/Ob/AP6bh/8Ax4r8eH/nNdtenRpdm6isoV1z9oabacsuQ8b9esvUDQ2pjJcPqHPtC9dQ1OU/03bf8T6K9t8f3h/Ga6bLaO1MF2r9r+0rUzHMC1HQ9LX4TH/6js/62I+dD+c+otroAAC8eI9UvOD1pNxE7/F3osdcuuYXBBGhsRfmPCRzF7KZqi0gUtZirkimCACzF8x0c9OpFryS4zH4PIezesW5ZzRC+dmvIptbaAYixBtwtr53ivFZaaaLMH/MNgCtR8L0+I0tVl4RDHblzSLb2sTbny5+Y1LCxmXsrAVqtVVoqS2racFVdSxPQTDJm32Bts0G1NhqMw5A8QbcVMzcGTiNzmwX0XEON/Hf/HaHOtoDsVMMbiy9sxLFQFuegmNLmGx2GdSXdw19OzNNlI82DA+U9mph+T1fw0/983grKfk8eIXw44XWj6on/wCJ9Fbo1SrAjkZ17YmO7Wgj8yLHxE5IWo/Wq/hT/dJx7Pdqq61KSljksbsAOPEaE6i4+YlGvkhlYC1wJHaFfw6nqYZDnjcAeoNvwplEREqeJERBCREQQkRLWJxK01LOwUDmYAX0C8JAFyrsw9sPag/eMv4iF/WavaG9WQXWi1vrOcgPgNT+U1OJ3sauhQIguVN+0I4MDwK93WSyUc74nFreR5hV2V9O2Roc7n0Kbwn+3I6AD5Cawzxt/Ek1y4DLmHA/8aES3hsRmHeOMwFbE+OZ2YW1Wzo5GPhaWG4svVR7THrVT7jcBSa4YjgeaKfpd45TNpUwWsdAdPPlNJidpMUWiwt2RYW53JvrIYRa7rpbjlVwoMgbfNz6f9qm0MYatRnItmN5apYRHsCSDe5F7Z15hTyb+hrLmH2fVqf4dJ3+6pP5TFxdFkOVxY8Lc79LdZLd18x5rExuLXBxF/2pY1EPTz01si2Ww+EdAJiyuyy1PC9m3xOcxHQa2B79ZSVZbX0X02mc50YLhbs6aKk0m9H+EB1emP8AWJvJpt419xO+rSHd8YklJ/ut71ab9QUU32H9/r/fM0dput8aobHYgqQR2jWINwdeRmooUGdgqKzseCqCxPgBxmoduU2h0ibfoPwvES7icG9M2qIyHo6lT8jLU5Uu+oSIiCElLSsQQqGdA9je0wmIqBiFW2pJsBox181E53V1IAnUdxt0QtIsxtpd27/qjwhxeGQQLlZvHq9lPAWHUu0A/fcF0xt56N7Bi3gLD5taXKW3qTc7eNj+RnLtokBzlOkwDUI4EjzlQYtLm1AXzsVrr7LuCVARcG47p6nOd097WVhTqG9+fX/mdERwQCOB1jymqW1DbjdX4pRILheoiJaUqoxkDx+9StVNRhmVCRSU8B9sjqfSSzeKsVwtYjiKbeot+s481S8a4fA193OSXFJ3Mysb3rO2ttmpXa7E25DkJiUHIM2O7+yxXqBSbDrMjePYow7WDXjlr2McIwkRY9zDIdlewVU10NNtSBdTzBmBhnIceNjPOz8XkcMJ7U5qxI4Fr/rMr8UUjDBxrai3geXjY+K0/wAL1bxPwb6G/lz8LjwWzMtYjDq/xqGtwJ0YeDDWXZQz5mHEbL6G9jXjK4XCxkwCropqAHkKrAehnuhhUQ3VAD1+JvxHWXYnpkceahjo6eM5mMAPcElJWUkatJLOOwSV6TUqoOVrEFdGRhwZb8fA8ZelJ2x5YczUKGtuHUSoCClenroKnYPw0vnBA1sdCZnbE3KWlZ6zln5Cm7IFP31sxPhbzkmRCeAJ8BeUlx9fM5ttlIZpHCxctFtzdYVlJp1aoccFq1TVRu67e8h77kSFpsp2pVHAN6RyuOa3018xadOc6SNVcSKVfFXtlrYZgR9sMMp8b2l6gqXSuyPN+1SwSvYMo196+Sg8QYjNNUiIghZGx6YbFUwet/kCf0nR02qwp9mNBz75zTBVctVHH0T6cD6SbLVvFtbmDgR0Xzj4sjeJ2P5EfvX9LabL2ea9TKDx6y/vBu8cMRcg36TW4LHNTYMpsRL+09sPXN3MpDIGEEfMsiMuW3Na/MQQRxGs67upjDUwqMe8fIzkDmdh3YwBo4WkjCzZbsOhbUjyvbyjfCA7iE8rK9RA3K2sRE0aZKxj8KKlJ6Z4OrL8xa84risK1KoyOLMpII7xO4yO70boJiveU5KoFs1rhhyDj9Zeo6kQus7YpdXUpnbdu4XNMLjGQ3U2M9Y3aDVDdjeetpbFq0GZXUe6bEqcw4X4jhprYyxgsBUrNkpIzta9l5Dhck2AF4/4rLZ/NZvhPvk8kR9Jt9mUcoueJ9Jv9ibqU8KBVxjpmGoS91B7/rkdALeM0e2NrUziD2AOU9dLk8co5CZT4jM1XT2gF2t1J9+fotT8PshpJ7zmznaAe+vL1WXKGWqVe8uXnzM6br6EkQYni9VIiIISYuJxgQEsdPn5AczMmajaR/t8IOuJoA/jv+knp4xLIGHmugtbtHfStQqlFBpFTZhf3u8EjQHu1mz2PvLSqWzk2+llAzjxUn1Fx4cJDt7T/fsR/mv/ABGaeaB9FCRltsr4pWPjBGhIXTNpbxUEvkLHpewMge0tpmo7H63yAHACa+IQ0rISS3dTRU7Y+1IiUvLKsKs8kyhabLd7YNXGVlpUlzE/IDmzHko6/LWegX0ChllbG27itz7Ot2f2zFAH4KdnqeF9B5nT59J1befcZat6mHAWodWXgrkaXH1W9D6zSYb2f18Gv9hkqi9zYlHJ8yPAWae13xr0WyOtVCBe1Rcw8Pfs3yYzl8jWgxzsIHX36r5piuJfy5SHtIaNvVRjGYCrRNqtN0PD3lIHkeB8jPOFwtSqctNGcn6ovJDtLEV8WBnce8y5UvZRc6ZF52FyWPIHwmFsPaDU6vZq11Z1tbhcMNR46RRljL9L5Vn/AJC6w2Um3V3ENNlq4m2YarTGoU8i55kdBJvAia2GBkLcrAnDGBgsEiIky7SIiCFybet2XFV1JOrk+TAEelpZ2ehotTrMT2bgrmS90cHQEixVufeDzki9omwWLDEILgALUA5W4P4W0PgJEcDtNqdwLFW+JGF0cD6w/XjNJA8SwgD7rKVMZhnJPeFl0tkVsTjuzGIuGBcGoSQyjmLfEdeHcZP9lbkYeiczL2r8c1TUA/ZTgPU985um1DSqipQ9zKcyqTnCkixAJ4g3Pz850/djeZMXSuLLUX40vqp6jqp5H9ZSrRLG2wPy+9/dlfoDDI4lw+b3t7utNvBugRephxfmafMfc6ju+UjFLFcm0I0IOlj0N+c6FtTeihQBzPmI5LY/M8B85z7bW22xtdRSojNwUILuw+0eY7zYCZao+H3VAL4hl79B9vdu5aaPHmU5DJDm7tT78+9ZQeVmTX3XxNNA2QNpcimcxU9CNL+V5r+2INiCCOR0I8QZkJqSWA2eLe/BaeKeOUXYVfvEomMHMA+MyKeJpH4kP7rfzkAZfmpCSOSxzNNtH/1OD/8As0f4pKFbDc+2HhlMi29WKp0a+GqrnNNKyObgZvd1I42PdLtHHlmabjfqhji45bHwUQ3rP99xH+Y/8RmpkpxuM2ZVqPUY40s7FjpRAuTfTXhMGtisAPgoYhvv1UH8KzRka7pvFKQ0NynRaSBMytj0+hQVfEs59Zi1K5PHT0E5U2fqvBlLTd7E3MxeLt2NBip+m3uU/wATcfK86Xu37GaVOzYx+2b/AMaXWmPE/E/oO6Sshc9LarFIINCbnoN/feuYbtbq1cbWCIVRb+9UqGygd312+yPO079utunQwFHs6IuTYvUb46h6senQDQTQ4/2fMmuEcWHCnU4DuVrfmPOa0bWxGENqqVaXeDdD4BsyHyIkYnfTE8WPTqNffksJXYvPO48Rtm9mviulFrDWc83t27RrVVGrJSvoDbOxtpfkunH5Sxtbfao9LICLNxYLla31bAkdNZFWYk68+Uq1tdxhkj25pPNPxBlZstnjtpgm6E5mWzm2UAHTs6Y5IBp1My9ytkNXxStb3KRDseVx8K+JOvgDM3Yu4NSsA9W9FTbTi58j8Pn8pP8AZmzKeHpinSXKo8yTzZjzM6pKB7nh8my6hpjfM5ZcRE0KYpERBCREQQqMtxIltf2d0qhLUW7Jjf3eKX7hxX8u6S6JIyR0Zu0qOSJkgs4XXE9pbKq4d8lZbEDjyYfWVucxaeZTmQsDqLi4NjxBty9J1vfDZ61cJUuNaYLg2uRlFzbxE5NTYi/Qcegvwjulm4zdVnqyDgO0Un2TuBXrENXbsl6GzVCO5eC+fyk92RsKjhly0kAvxY6s33mOp/KRXd/fawVKl2AsL/SH+7wOveZM8LjEqLmRgw7uXcRyPdKFYZwbSbdmyY0H8Yi8e/bv77lfmPisBTqC1RFf7wB+RmREXEAixTUEjULQYjcug3w50+61x8mvMCruF9Wt+JL+oIkuiU30FO/dg/H4VltZO3Zx/P5UKO41XlVT5MJq9v8AsxrYikFFakpDBtQ5B0IPLvnSYkbMMp2OzAeZU4xKoBuD5BcYHsOxH/yaP4X/AJTKw/sKf6eMUfdok+pcTrsS1wGdF2cXqj/d5Bc6wXsSwq/4lWtU7gVpj0BPrJPsvcbBYexpYanmH0mHaN+J7kTfRJBG0bBVZKyeT6nlUtKxE7VVJC9994GpOKINgyg6cWLEi3hoNJMXrAcSB4kCc29olO+OptyWjn88zKvqb+UW4i4iHQ96rVJ+RRvGuM5ygDXkLfKTjcPdcBf2ishzH/DDDgPr2PM8rzXezvZPaV2rMLrSsFv9dhx8lv8AiE6TKmG0lwJX/b1UNLFpnKRER6r6REQQkREEJERBCREQQreIoh0ZTwYFT5i05RuZUy41FIuHzU2BFwQQeI5jSdUxtfJSd/qqzfIEzmO4OGzY1D9RXc/ht+bCMqMf0pCdrfopTXH+rEBvf9hSXbXs9pvd8Meyf6p1pny4p5ad0iprYnBVAHDU25HirAdDwYdx9J1qQf2nYuyUafMsznwVco9W9J7SVMjnCJ2oPVeVtJE1plb8pHRSHdrbf7TRzkWZTla3AmwNx5GbeRvcDDZMChP02d/K9h6LJJKU4aJHBu10wpi4xNLt7JERIVOkREEJERBCREQQkREEKGbxUScQyGys+Vqbm/wgWZB5gnzkR25XOim2YXViDcNlJsfU+c6ZvDsf9opWGjr7yHv6E9D/AC6Tlm2CS5zDKwuGFrWN9RblYzLV8JjlJto7W/698knnjLJD0K6RuNghTwVO2pqXqN4k2t5AAeUkEifs82kr4c07++jEkfZbgR53/oyWTQUjmuhaW9EzhILBZIiJZUqREQQkREEJERBCREQQtHvnicmBrdWAQfvkL+RMgm6u1P2d2cAEsAmt+F7m2o6Cbf2kbRJdKIOgAcjqTe1/AfmZG8Cvu3tcDpza+i+ZtNBRQjgWd/csviNQ7j3Zu3RdX2XtDtqea1jcgjvH/BE5lvztDtcbUANxTApDxGrf6iR5Touz8I1DCWGtQIznneoQWP8AqNpx1HPE6km5J4knjK9DG0yucNhoFbr5HiFjXbnUrpVLelKNFKdJCRTVVuxyjQAXAFyfSXNlb4mpUCsB7zKugsRmNha5N9eMgjYoMq3Y3AtrwCjRRfnz9JJtx9iF6grsPcS+S/024Zh1A116+EsTUsEcTnO3/apU9VVSzta06d2llPhERM+tUkREEJERBCREQQkREEKhM0m192cNimDN8Y+lTYAkdG4gzxvjVZaIYLmQN/aLci6kEC9uWa3pIRR2k6N8V9Bw1HW2vSJq6ubE/hvZce+xUKipDHZHNuFYptU2fjbHjTOvIVKZ4HzHyI7p1fCYpaiK6G6sAQe4zlG8WKNRkLjK6ixBB0Bsy6km/G/TWb/2d7aOdsOxuCC6dxHxDwN7+IPWVsPqg2Uxj6Tt2FR00wD8vIqfRETRJmkREEJERBCREQQkREELl/tBpFcaSeDIpXy90+o9Z73C2AatUVnB7Kmbrfg9TlbqF4k9bd86Hjtl0qwAq01qAG4zAGx7pfpUgoCqAANAALADoAOEYGtPBEYGvVLBQDjmUnTey9TTbQ3PwtZiz0rMdSyEoSepy6E983USi17mG7TZMHsa8WcLrSYPczCUzcUQxHOoS/oxI9JugtpWJ657n6uN0MjawWaAEiInC7SIiCEiIghIiIISIiCF4q0gykMAQQQQdQQeIMhO0Nx6qOWwzIynglS4Ze4NwI8becnMSvPTRzizwopImyfUuX4zdfHVSM9IHKMoOenoOQJvcgSSbo7mnDOatVgahBUKvwqDx1PE6dJLIkEOHxROzi5PauGU7GG6RES+rCREQQkREEJERBCREQQkREEJERBCREQQkREEJERBCREQQkREEJERBCREQQkREEJERBCREQQkREEL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35743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905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76672"/>
            <a:ext cx="8127166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Idea inicial para constituir  una </a:t>
            </a:r>
            <a:b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empresa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844824"/>
            <a:ext cx="4680520" cy="4800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Un requisito importante al momento de iniciar una empresa o negocio es que la constituyamos legalmente.</a:t>
            </a:r>
          </a:p>
          <a:p>
            <a:pPr marL="82296" indent="0">
              <a:buNone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SV" dirty="0">
                <a:latin typeface="Times New Roman" pitchFamily="18" charset="0"/>
                <a:cs typeface="Times New Roman" pitchFamily="18" charset="0"/>
              </a:rPr>
            </a:br>
            <a:r>
              <a:rPr lang="es-SV" dirty="0">
                <a:latin typeface="Times New Roman" pitchFamily="18" charset="0"/>
                <a:cs typeface="Times New Roman" pitchFamily="18" charset="0"/>
              </a:rPr>
              <a:t>Constituir legalmente nuestra empresa nos permite que ésta sea legalmente reconocida, que está sujeta a créditos, que podamos emitir comprobantes de pago, y que podamos producir, comercializar y promocionar nuestros productos o servicios con autoridad y sin restricciones.</a:t>
            </a:r>
          </a:p>
          <a:p>
            <a:endParaRPr lang="es-SV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1.gstatic.com/images?q=tbn:ANd9GcShACHpNElf5V9ZOJ54iCumcHGlEnQLpPS6X8wgpJGmSznKHvzU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8"/>
            <a:ext cx="20669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1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764704"/>
            <a:ext cx="4247257" cy="58524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SV" sz="2000" dirty="0">
                <a:latin typeface="Times New Roman" pitchFamily="18" charset="0"/>
                <a:cs typeface="Times New Roman" pitchFamily="18" charset="0"/>
              </a:rPr>
              <a:t>Una empresa puede estar constituida legalmente como Persona Natural o Persona Jurídica.</a:t>
            </a:r>
          </a:p>
          <a:p>
            <a:pPr marL="45720" indent="0">
              <a:buNone/>
            </a:pPr>
            <a:r>
              <a:rPr lang="es-SV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SV" sz="2000" dirty="0">
                <a:latin typeface="Times New Roman" pitchFamily="18" charset="0"/>
                <a:cs typeface="Times New Roman" pitchFamily="18" charset="0"/>
              </a:rPr>
            </a:br>
            <a:r>
              <a:rPr lang="es-SV" sz="2000" dirty="0">
                <a:latin typeface="Times New Roman" pitchFamily="18" charset="0"/>
                <a:cs typeface="Times New Roman" pitchFamily="18" charset="0"/>
              </a:rPr>
              <a:t>En otras palabras, en el momento que decidimos formalizar una empresa, debemos elegir si la constituiremos bajo la forma de Persona Natural o bajo la forma de Persona Jurídica.</a:t>
            </a:r>
          </a:p>
          <a:p>
            <a:pPr marL="45720" indent="0">
              <a:buNone/>
            </a:pPr>
            <a:r>
              <a:rPr lang="es-SV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SV" sz="2000" dirty="0">
                <a:latin typeface="Times New Roman" pitchFamily="18" charset="0"/>
                <a:cs typeface="Times New Roman" pitchFamily="18" charset="0"/>
              </a:rPr>
            </a:br>
            <a:r>
              <a:rPr lang="es-SV" sz="2000" dirty="0">
                <a:latin typeface="Times New Roman" pitchFamily="18" charset="0"/>
                <a:cs typeface="Times New Roman" pitchFamily="18" charset="0"/>
              </a:rPr>
              <a:t>Veamos la definición de cada una de estas personerías, sus diferencias, y las ventajas y desventajas que presenta cada una de ellas:</a:t>
            </a:r>
          </a:p>
          <a:p>
            <a:pPr marL="82296" indent="0">
              <a:buNone/>
            </a:pP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DmANwDASIAAhEBAxEB/8QAHAAAAQUBAQEAAAAAAAAAAAAAAAEEBQYHAwII/8QAPRAAAQQBAwIFAgUCBAQGAwAAAQACAwQRBRIhBjETIkFRYQdxFDKBkaEjQhVSscEzQ2NyCBYkJWKCktHh/8QAGQEBAAMBAQAAAAAAAAAAAAAAAAECAwQF/8QAIREBAQACAgIDAQEBAAAAAAAAAAECEQMhEjEEIkFREyP/2gAMAwEAAhEDEQA/ANxQhCAQhCAQhCAQhCAQhCAQmt+/W0+u6xcmZDE3u5xVcq/UDQbVxteOw7aTgTFuGoLahcK9mGwzfBKyRvuxwK7oBCEIBCEIBCEIBCEIBCEIBCEIBIUqQoFQhCAQhCASZXiaVkUbpJHBrAMklQjOrNLfZMEb5HOacEhhwouUiZjb6T6Fxr2I7MYkiduaV2Uy7QEhQU0valUoNDrlhkQPbce6CN6i0GLW3Ri04muxp/pg8E+6ok/00gdYJhtOYN2Q0dgtDn1I2KzJ9OaJ4y7aSFD2dRtx6k2IQDZkc+qw5L3034sJVMnq6p0RqdSzFMZoJDhzecOHsVqulXW6hQhtMaWiRucH0UB1joz9YpVmxnBZICfTj1VjpQMrVYoYwA1jAAP0WmN6ZZQ4QvJIAyTgJGuBGQVdV7QuT54mODXyMa49mlwBK6BwzhAqEIQCEIQCEIQCEIQCQpUhQKhCEAkJSpD3QVLrHVGRkUQcudjIHquegaNUrxG3IMPHJ47Ltb01s/WEViSMujEXBI4DlO2wyOMNDRg9+Fh4by3XTjnJJjDPTbEbdQdFCf6cjNw+6mgeFEVaTjeZYGBGxpAHupcLXH0x5deXQKirej07b3SXIxK49t3oPhSqj71RssrJDK9uw5wDgFMvSuPssMMFCmY4GgNbk7QoqpYZcmLicPb7hOI4Wm2+dkj/ADDBbnIQNMmDswyBrTySRyscpa6MdYe0oweJGGuwV3AwAB6Kg9UfUKjoDhQ0+MXLgOHebys+6svS+vRa7pjLDQ1k3aSMOyQf/wBLeY2TtzXOWnt2J8p8r8AeizX6k9Q3dFlr1KM74pHjc4sd8rR7UAdN4hc4Y5GDwsv+p+lmW9HegiMjngNx7LO+9tscdxTZJtV1Gw2wJpnFnJkc8nKs/SPXN6jq8VbUZpJ6zjsIc4nb8hM+nIrdPUfw1mMeFIOBhOdV6afBqUbq7hsfICAG8gkqZkjLism22RPbIxr2ODmkZBC9pvRiMFSGI92MDT+gThaMghCEAhCEAhCEAkKVIUFc0jrfQdWaBBejjkJA8Oc7D/PdWBkjXgOaQQexByvjxlpzcbXH4GVYNF6z1jSHt/C3pY2g+ZmSWn9DwikyfU2VB6/1Ppmis/8AVzt3/wCRvJVC0L6xVZYRHq1fbIG8yRnjPyFSNdtx37k1hl6KXeS783bJVpr9Mr/G/aRq1LVqDLtGZr4Xdz/lPsfZc7dlk5BrWI3xtd5ywhy+aJGX2NdDVsuMTvM5sUxAP8hXb6R67+AuSaVqQfGywf6e4YyVGl8M+25wFro2lhBbjjC6BQMmsVdImp07WWCxJ4cbz2Dj2BUxNYjrQulsSNjY3u5x7KNFvZLM/hjjuo9k4tmaOJ4c9g8zc8qodU9ZxbXx6YS92Pz44VM0TqK7Q1cXw953OxK3nzNV/wDPcU87Lto2oaoNJikleyQOb/a4dznjHumPWXV8+k6C2vlseqzR+YNOfCafX7p/1XqFCxokV4TR4xvi7El3oFietX59Rtvkkkc9z3eZx9VbHjkxM+W5U3afGL5pCc8kknuflPdC6jvaRcZNWlLNp554I+Uzmb4dUtA5PdcaFSezPshgkkzwSxhOFNUnp9G9M6zH1FojLTNvi4w9vs5RHWlO1Z0eUV4CJYvO3b64VL6A18dLMuR6jFOWPA2ta3nI+CtR6e1iPXqH4xlWaBhcQGzAZcsc8P434+TXTKOnLLrIZLYcS9nBLu4K0bp+vUvzeO7zvgI288KgdfaTf07qCSzXgLacpD2mMYb8g+yuH0+ZPLutOY9kHh7Wk8bnLLHHWTfLPywXgJV5zwkjkZI3LHBw7ZBWrne0JMoBQKhJlBOECpMpnNqMEfAdvd7NCbv1OQtyyMD4PKjYlCcLw6aMHBe0H2Lgq5d1WyYiAAfcBQjrTHEmSElx7ncU2PmzeB3OEviEe/7rjn9kDARTTuJT2Dufj1XoS47rhnPdAOOyk0eNsObzvd8DOV3i1CzGdzJXgjsQ7kKOBx//ABdIAXzMbweR2UXrsku2t9NarMNCqwahi1td4rfGJcWk9sEqx3OpZdQgENxrJIwc7SFnNbUgyJjAOwwnseobiOVw5Z576r1cOPDxnS0sfp7wWmpFg/C9CjpsxDRX2c/2PxlV+O3kZBTmK7I3t7qs5eSfq94OO/ixWtHrXaTKzJ5oAwbW4weEyq9FaRAf6008wxwCQzn7gZXCvqUodgyceylIbzn4HCtfkcn9UnxeOfiTrVNDgaxo0+lhnYubuP8AKnGmq6DNVkTGdy2NoaP2VWE0YBc8gY9VIaRd0wSEySPcTxjOG/sonJbe6XhxneMLqdCnqIENhh4cNrmDBH6+yskVtkdRkddgjja0ABpxhRFieg0l8Mh2+oJ7/ZRtzXYYGODSMHjutJnlJpF4cb3pYJ7rJmmOy1ksbuCxw4XR1oWaZrVZBVIG3LWgjHws9n17zABxOT6KX0q8ZG7wcjtn3KTkylMuHGx0taXrOmzNsVLl23CP+TBKMn77jwFGjW45NtLU7GraDM8kB7tu2Vx9S4dlZW3Msx7fKrHWEEGq6fMXN3FgJyVvOe77jly+PNXt1p1OoumbTrEOqy6tp7jmSOV3naP8zSrCNakkAkjlJDhkY9lV+jtVsXOnod53vhJhe4nkgdv4wuFK5h01eQ8xSEY+M5XTyY/WZRx4ZXyuNW5+uzg48Rx/2SnqKTGN5P6qsFxcMdj7Erm8+7v2WLRbo+ovLtfHG8D2wCuGo9QQmMiNuzj15VUkeGjLXDj3TOe21xAiDnO9g0lQbTJ1FxJduXWO20sHmP7KtyTzkHyFmR/ee6GvmI5nj/8AxJTSdsbHt2S9uEgx6dkox6KypUvft/C8Z+F6z+qlBe/OE805oMu7/L6lMu6kqLS1ufdZ8l1i04pvKJNj8EFOGTEdk0aF6yQcYXHp6Eth/DefGcg5T+HUy4YdwFBtK6syFGlvOrFFbGBtOD8p2zUpGD8/ZVlkrs8rq6Y4HKhby1+pDVtTszRlrJC0KPrdQy13YsB+R/cF4c8kcklcvw5lPDThJjP1HnlPSX/82uwGxtlkcOwwvEj9evnxGxxsZjhjnYXKlDHC4Et5+VP177WsAdg+3wrSxH2yQlWd8cmy0HeMD+UjGfsrJQ1BzWjzYwOw7ALjcr1dRiAkAD/7XDuoC021prg2U74j2k7fuplhZYujdWcOd38rlcvD8M9o53MIPPuqnWtyzODY2Of8D/dWzS9LL4t90ncew9GhWV1NIr6fW3QX7tKQYY9olGffspi/WZHq0j2uIEjQ84Ch6dX8D1RKDkNdEcfupDULGNQhbuJHhO/1Xo4Xy4I8rknjynDsjjxXkD0cByvBLHOBBecem7hNnS5PGcfdJ4zexPKxXdXua0kuYw+/qub7O0eUD9uy4SzADkeuOE1mmHo7hQCecvcSXcLgHPcMjK8uPPfIXZn5Rjn9EQyruef4S8eiRKOVYJj5QlSHtzwEHaBgkla0uDRnuVLMrujGGlrv+1wKNO0OefQLmq+HIWRObHEQOCc+Yn4A/lR7X7zvceR2HsqZYzJfHK4d6S4ZI04c0jHuOyMPByRn7KGZcsxk+HM8DvjdlbA7o+nY6ar6kfEhsOga9wb+V5x7eiyvBl+N8fkY/rPWgkZXoOA7lST9NbiXw5TmKMyOBHcfGFFPYcnAccd8A4WOWFx9t8c8cvRzHICuhwecpk14P5SvfiOacu5VNL7OcnPbIXSKyYuQP0TZjxKcA4K6b3Mdh7ePsiUky5DIMuAB+y7snrkYIIPwo1hhf3w0+i9OEkTcgBw9x6IndTbnwNia/DnevlK5QWY7DyyTzsPdsg9FEsmdyORleTM5jm885SJuX9W/T68TMeAGtb6HCmWyBo2hxPHKq2mXcN2udkFd7+qx0qzpJCQz/Mry7ui6kdrsrP8AGmyA5cITn91HzWHP1RgOeGHso/TtQdbE15zSGv8AKzd32hc6UxsX5pO4Z5QV6OP14tV5HJZlyWxMul7gj9V4dJnuSuG7zEeqTOT7LFJZHOI7j9Sue4AgOP34SPOSeF4cT6Il1c8cbV6EoAA/0XFrTnuugHHdTtGmaYIRg5X0jqv0a6VubnVWWqLyOPBly0H3w4H/AFVJ1n6HapBIXaRqMFqPuGzDw3/7hWRpkeP1XuGMyTMiZy57g0fcnAVg1vojqLQ3EX9LnDAP+JGN7f3CidMLoNQjn2+aBwkwfcdkJ1e2zaxUr9PdEQaYS0iGHzvH9zzkk/uVhz3Ze4tPcq3dV9W29erNgcwRsxl/PcqoYwcKsl/W3NyY5amJGgl4BPdfSGk261zpOpA+cBwrhpGPhfO1NgfahaRwXgLd9LrNjqxsaBt2AYP2VvLTGSWKvR0+9YvSGhVksBpLXgDgj1Cfy9J26tBk0VRzREwiZshAPBzn9uCr5oMlbTKT4WbY9z8k+6a9ZaiYdNhjB3R2WPY4j5HBWed866uHHwm4xGeF0uoONTaWHuSeMqQ/wO+YPGa1krQMkMPK5VmGGbw5mkbSQQPdWWC46jAHPkY1hHbcOVzX+OrGS91TsAH5C7xzs5bMSW+mAnw0e3ddPbqtY6IuLgwHzYUYACdrgQRwq2I1Y6F7c5jyAfdemSSMcNrsA+i4FpacA7s9l1awtblyjSZdHcUZcSc4+PZNpnSCxGGjIAOR7rpBI7Ae05bhP9O8MXYpZGBzQeWuHopnd0jK9bJXcWgHBb64XeYxXK8laTDWSNILs8D5U5qWo6fSrW7N+i23W8bbWEDtkrGnPckYI+6oerdQtle5ulVzWhPB8Vwe9w9u2B+i0x4spl2plz4XF0tanDHEKmnNfK2Nu0ED2+U/0CFzapfKMSPduI9lV457l6xHWjdtD3BuI2ho/haDWomCuxjB5WtAXVnlNaefJvtxwTnC8nhPRUlcQGtOCnFfQ7Vg+WN36BZ7XQ2ST68rpHAXdu/yrnp/Ql2Zoc8BufdWSh0DWiINmUnHo1O6MwFGV2SF7bp0+OInH9FtNbprS4GgNrBx93cp83TqbRgVYcf9gU+NDpGEqFqh4e0FpaRkEdisC+q8UTLMfhsa15Lt2GgZ5W/lYR9XIy2Rshxy8j+VMVyZXL64TM/mKdypqe6VWHekMEmqVWE4DpWj+V9IVNOY2Jg3/wBoXzloQ/8AeaQ/6zf9V9OwNPht7flCpktEbqumwy0JWuceGkghUWHVIHaE+jfldJLDP/S3HJDVpN1hdWkHH5SsW1JhZfnbjs8j+VOGMq85LgvfTsWk2qEjr1WGV0MgAleMFzfTKo3UNKOPX7MjGD8MZSY9nLQPhdLlh0VIsa8tDhzgqDh1C1C4iCZ2PnBH8qmfx/2NMflfli26fYdUjGyRgB4xuVX1aavPq1h8EjTHuHLexPqVaXf4dqnT1WbANmGQCy1vBIPqR6j7LlN04NRgdPpdfBiHOP7h7fdc1xsdkz8sNqn4kbCPNwfUBOANpBPZdnVPCkMUzMO7FpGMKTrx1KdZzWW65sROLZA9v9RuewBPHb2Uat9KW6RsNdsE4gblzXxh7eOzvULrXl8Oy0A+uXfATbUdUNao5kEzRK57XMMZyWgdyT89lDy6lctvDZ5twJ5AaBn9gtMOLd2yz5pJpcNPdHq8NmvP5YpWkA+rT6H91Bt6S1R9gxR0pn+bG8NJb98qT6XPOP2W6dKU2v6frtlcXxuydmcDuu3PGalccu6z3oz6WzVyLlwhkzh5d3p+ivVXomlEd08skrvgABWlo4x6L0svGVdF1tC02uB4dSP/AOwyn8cEUf8Aw42N+zQF1Qp0EwlQhNASFKkKkKhCQoA9liH1bqWJY/FY0GNkpBW3lZx1VC2eSSOTzM3HhN6JN189yRP7kL1penyalqVanD+eeRsY+MnCm+qKLK1g+B2PounQEBf1fpDQMn8S0lV8k5Y6rWNN+jWiUBFPLYsTWIsOyTgZHwFbmt2t2g8AYCnrR2wvx3woPGfVTVHiduY3LHNciLdasN/6i2R7AWlZL1QzwtenJ9XK+HtGSA1YnAbnAxyoccu8g4T7WZg+fbnAHH3TOEZIxwFfL2zhzXc6N4ewlrh2IWs/T6OabRxPYkdI57jt3H0WTNIyACt76KoRt0is2P8AKGgrPLFpjb62iOq6dGtV/E/hIBZfwJdo3D5ysMu83rAPPnP+q3L6mkRyVYW8DYXYWI6lXljuSv8ADPhl35lSajXLfjtGyD0RFy4fde5W85C8s4eFeMlx6aGHtwt/6Wbt0GmP/h/usC6aGXscMnnsvoTQYzFo9Rju4jGVfO/VGPtIIQhZtAhCEAhCEAkKVIUCoQhAhWedTjZM857uK0MqgdVM3RzuHdriQovol1WP9WR4lJ9Sn/0mqGz1tQIHEOZD+yY9WPD8OVn+gsPi9RXZiP8AhV+D9yqxpye22X37Yse6ichSmpD+llRBdyrMf17JyOFk/wBQWmtrTn9mvGQVqu/hZH9SLLretuiBAbA3B+6nH2rkpFiQvncXHOSu0DuccZTKU+b5Xau/kDPK0VOrIMcBe04K3/6az/iunKkp77OSvnuxKXERuaSO63/6WsDemK2BgbVFTET9WGOjlpzf2uYWrOYXQ2IjHMwHJ7Far9XYC/p6Kw0cwy5P2KxmrLh4wfVZV04ZdappqFBoslrW7W5UkNFgbTilEYJd7p5erEuY4tI3AHspaWLbplfjsVy5clldePFjZvR79PqFZ2oxOkj/ACu/Key2poAAAGAsh6MGL7MDkuC15vYfZa8OdynbD5GExs09IQhbucIQhAIQhAJClSFAqEIQIVU5dNs6hYsNa0CMuIy5WwqJ1SY6XpF605wBYxzwkRXz51xUfQvWKcuMxu4Ksn/h+uQR6vqcEjw2SWJhYD64JzhQuuUv8Xb+NZZ8Z0hJeM8gqpRy2tB1WOzVkdHNG4EEHGU1qpt3NvrK6RJA5ocMquvc4PwDnCiek+t9P13S4i+w2K1jD4nHnKfxtfNYxFIx2fYqbGe9nkUM0n5VkHX+lTUtcsOnDm+J5mn0K3ijVfEweIQT8LJfrW2SbV68UbhhkO4j17qcUWVlBGT7r1EcPC84wlZ+YKdoPLbsQtA7rffphcjk6WqYHONvCwNzWuaN5+y3D6U1nw9LxTk+QvJAH3S+kxYOvI4pektSbL2EJLc+6+c6kmxxDs5HK2z6lao40oqsdaxJXfnxtrTj4WP1abHTncSDn8ruCFTppNrzrBq3enNKvVi3xGt2Sgen3XapUFnpyzIRl0JBCpsBs1Hujla8wP5YfTK0TpKWCXp/UGyPa3fHgBx7rm5Mfvt3cWf/ADcOhIzJqjG/5Tlas3ss6+m8LTdnd6sHC0YKfjzWLL5OW8ioQhdDnCEIQCEIQCQpUhQKEIQgFDdW6ZPq+gW6FVzWzTMw0uPCmUYUDDaX0s6kqse91quXHkMaSofVPp7r9mUGWjKJBwXN5GF9FYSYU7RY+f8Ap/oDV4tYihfTsMgdxJPjG1bB0z0zDoMJY2aScu9ZOSFYEqj2SaecKhfVLSakunm4WEWcbQ8ewV/TS/TgvV3wWY2vY4EYKFfJbgGuIPujI3A+ie6tXjralbhYCGMmc1o+ASmjWktIV97jPXZxIfyD4X0D9JmY6Nqu3E7nO49uV89F/DM9wvoH6QPL+jYQf7ZXj+VFWxXR8TJG7Xsa4exGVTOsuhItdkFqk6Ovaa3GQ3Ad98K7heXdlVdj7+ieo6lSY2JKb4WMJPmJwMfZRmitI0eXeB5XHbkq2/Vjq2LT9PfpNSQm3PxKW/8ALZ8/JWb9PN1axpYnbH4lKOTa9wIG35Wec204+SY3Vad9L3Z/GbvzOIK0ELN+gpxWvzxtAfHwHPB7ZWjtxhWxxuM0jkymWXT0hCFdQIQhAIQhAJClSFAqEIQCEIQCEIQCEIQBVV1/rnR9FmfBM98lhv8Ay2D1Voccd+yzzryx0lWdI63Vr2dRkHZh8w+ThEWsT1ex+M1GzYaNjZJXP2n0ycptBjJHdWGlokOo6u18FZ7qgcHPB4ACm9fOkmw2LSKDMgYGxuVfrTL3VPrB8EjHth389i1bz9K5nSdNkPj2ESk4AwOVH/TLS7DYLLtU09gY7aY3SRjP8rQY4o4m7Y2NY32aMKjTGadAvMg3NLckZ9R6L0hQsoVn6Y6fbtWLFu/clM7i5wcR/qn9boPS6OlyUKviiF+S4bu5VuSYUeIxfS6tvpvXrNaetadXefKWNJ7dlsNKTxqkMmCNzQcOHK7FuUoCtu6RrvZUIQiQhCEAhCEAkKVIUCoQhAIQhAIQhAIQhAz1StJcpSQQzGKRw8r/AGWay/Sq7NdfPJqdbL3ZLvCJKEIixMUPpnTgbi1qFmQH8zYzsaVatL0DTNLibHUqsbj+4jJ/dCFHs0kgABwEo7IQpSVCEIBCEIBCEIBCEIBCEIBCEIBIUI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sp>
        <p:nvSpPr>
          <p:cNvPr id="5" name="AutoShape 7" descr="data:image/jpeg;base64,/9j/4AAQSkZJRgABAQAAAQABAAD/2wCEAAkGBhMSEBUSEhQVFRQSFRoYGBYYFhQWGhgYFxgYGBUYGBgdHiYeFxolGRcVHy8gIycpLCwsFh4xNTAqNSYrLSkBCQoKDgwOGg8PGi4kHyQ0LywsLCktLCwqLCwwLCwsKjAvLSo1KioqLCksLCwtLC8tLCwsLCwsLCwsLCwsLCwtLP/AABEIAMQBAgMBIgACEQEDEQH/xAAcAAACAgMBAQAAAAAAAAAAAAAABgUHAgMECAH/xABLEAABAwEFBAcDCAcFBwUAAAABAAIDEQQFEiExBkFRYQcTIjJxgZEUQqEjUmKCkrHB0QgWM0NyouEVF1OT8DRzg6OywtIkJURUY//EABsBAAIDAQEBAAAAAAAAAAAAAAADAgQFBgEH/8QAMhEAAQMCBAIIBwADAQAAAAAAAQACAwQRBRIhMUFRExQiMmFxofAGgZGxwdHhUmLxFf/aAAwDAQACEQMRAD8AvFCEIQhCEIQhCEIQhC4bZe7IzTV3AfiVEWm+5HadkctfVPZTvekvnY1Mb5Q3UgeJouV97RD3wfCpSxJIXGpJJ5rFWm0Y4lVjVHgEwP2hZua4+gWp20Y3M9Xf0UIhNFNHySzUSc1NfrJ9D+b+iP1k+h/N/RQqF71aPkvOsSc1ON2jG9h9Vm3aJm9p+CgELzq0fJe9Yk5pi/WCPg70H5rNl+xHeR4j8ktIUeqxr3rL00i9ovnj4rYy3xnR7fVKSFE0beakKp3JOjXg6Gq+pLa8jQkLojvKRujz55pZozwKYKocQmxCWmX7KN4PiF0M2jPvMHkaJRpZAmCpYVOoUbFf8Z1qPKq64rax3dcD5pLo3t3CaJGu2K3oQhQU0IQhCEIQhCEIQhCEIQhCEIQhCEKHvq8i3sMNDvP4KYS5f0FJMXzh9ysUzQ5+qRUEhmijUIQtZZaEIQhCEIWyGzueaNBPggm269AutaF0SXfI2lWHPz+5DbukPuO9Co52817ldyXOhdbbolPuEeY/NbBccvAeoUTKwcQpdG/kVwIUo3Z6TeW+p/JZ/q675w9Co9PHzUuhfyUQhTX6ufT+CP1c+n8F51iPmvegk5KFQpr9XPp/BYnZw/PHoUdYj5o6CTkodClH7PSbi0+ZH4LjtN3vZm5uXHUKbZWO2Kg6NzdwudCEJiWt8Nukb3XEcq5ei74NoXDvtB5jJRKEt0THbhMbI5uxTTZb0jfkDQ8DkuxJS77FfD2UB7TeB18iqclJxYrTKrg5MyFps1qbI2rT+Y8VuVIgg2KuAg6hCEIXi9QhCjrxvcR9lubvgPH8lJjC82Ci5waLld8kgaKkgDmo20X+xuTQXfAKCtFpc81cSf8AW5b7sjjL/lDQbhuJ5lXhTNaMz9fJUzUOcbN0W998TPNGin8IqtP9mTOzLTXmc/imWFrQKNpTlRbErrGXuNsmdXzd510us2fkOpaPMra3Zw73j0qp1CiaqQqQpmKF/Vz6f8v9V8Ozn0/5f6qbQo9Yk5r3q8fJQLdnnYhVww76aqags7WNwtFAtiFF8rn7qbIms2Qha2ztJIDgSNQCKjxG5bEpMQhCEIQhCEIQhR20N+xWKzSWmYkMibU01J0a1vMkgDxXnraPbG+bcPaGPkgglLuqhjeWExt7zqto5zRvkcQ2ulNF4SBuvQCdl6WQvLGz/Sred3yNa+V8sYPaimJdUV7QDzV7DrocjqNy9I7LbSRW+yR2mE9mRubagljveY7mDl8d69Xillrn7pyrlpxWxCAgpdj2fkOpA86rpj2cG958hRTKxfIBqQPE0Vg1Mh4quKeMKJl2db7riDzUSLBIdGOPkU2tcDovqk2pe3fVeOp2O20Skbuk+Y70XO5pGRyTql2/bQxzgG5kan8Oasw1DpHWISJYAxtwVz3Xa+rkHA5FNSUrBZy+QAcankAm1Iq7ZhzTaW+UoQhCpq2uC9bw6ttB3nacuaWXOqanUrqvSfFK48DQeAXKteCMMb4rLmkL3eCEIQnpC+tcRpks45HEgAmpy1WtANMwvCF6nGCLC0N4LYlyO/5AM6HnRZfrC/g34rMNNJdaIqI7JhQlm0bSvaC5xY1rRUl2QA4kk0ASXfHTvZojhjc6Zw/wmDD9t2R8qqDoHN7xAUmzh2wKtpUntLtLab5tktkssj4LBASyaRtKyuDswDrQkZCugJOoC55ul+8LSx4gsM1HMcA/ERhq0jF+zDcjU67l09GFma27Ii0ZyF7nc3Yy3/pa0eSqyuDR2TdaNHCZX2eLDfzXBJ0XRxDrLJaLRBO0GkmPMnmQGkV5HfvTh0VdJD7UJLHbSBarLkXada0HCXEUFHA0B44gaarXe1vEcZJPIaGpOTWgHUk5Ab9NaKqujq0mS+8bO6WyVFcVG4DkCaGgdhA30pzUKdxfJlOyfiMccTA5gsV6UkvuIbyfALQ/aJm5rj40H5pfX1bQpYwucNS8qbi2jz7TKDkaldoviL53wP5JXQvXUsZ20Q2peEudPd6Mfd8MbXkNktbA8ioGEMkParzo76qcrPYo2xtYxrcDWhrQNMLRRtKbsNEo7cbO+22KSFtOsyfHXLtt0Fd1QXN+sofYnpRjij9jvJxgtFn7GJzThc1oAbiIrR1BrociDmsbEKZzbZdQtOinDr5t1FdMV0QgYmtAeBUkNq7g2pGUbdQAXCudGE5rt6CbxmZY5mgkME9W5ZElgD/GlGeqhulXa6C1lkNkf17j81heM9za0DHa91pccquAyW3oq2xijaLvmaIpA92FxOT3udm13zX6AcaU1pWeHgCwf6rytJPd9Fdce0Z95gPgaL6/aPgz1P8ARQq+rY6vHyWX08nNSM9+yO0o3w/NcMsznGriSeZqsEJjY2t2CW57nblfWyEaEhZ+0u+cfVa0KVgo3WZncdXH1WLGEkACpK+JhuW7sLcZ7zhlyCXLII23TI2GR1lvuy7xE3PvHX8l2oQshzi43K1GtDRYIQhCipJKJQs52YXEcCVgt4LFQhCELxCEIQhCX9rds4LBHikOKRw7EQPadurX3W8zwyqV92x2rZYbP1hGKR5wxR59t3lnhFanyGpCWtltkHvkNuvD5S0yEOax2kXzctA4ZUGjfHTPra1tO3xWhRUTql3goqPZ+23sevt0hggObIW5ZbiGnIfxOqT4LVdjgZvZ7os8dIz8pbJm48xvaT4VFBnwAzU90n38bPY8Dcn2glleDaVkPoQ36y+9HkoZZRHTDQt7PB0naawn3n4aPcd2MD3Vzj55HtMj9b7Dh/V0sdPHG8RM0tuePl4LZLd96RR42WmO0yDMxPiYxpHBjwQQfH4Kv7DttLZZJIoo3RsxvcYz2nRuLaPbnqGvHLIEHWoutKu2OxLbSOvh+TtUYq1woMZbmGu57g7dvqEqGZt7PG/yVieB4GaIm4+f3VYX7txPaCRWjTXLL3hmOepB44WmgIqubZfaySwyPliYx0kjcOJ4ccIxBxoARUkga8F37Z3+60NhhfEIpoMYmAa1tX5AEU3UbWnEnklUt+K2IGuDc7W298/mPqsKoOdxDjdPn99Fu+bB/lu/80f30W75sH+W7/zSMITUjgKr6LOagcRVaLYap2gB3t872++iqdHHyTx/fRbvmwf5bv8AzW+DpttY78UDs+EjcuGT6ear8QmledFKXBstPbJuqhGneeahjBxcfw1KW/p4253XA09b2+xXhjj5Kxrt6ZnzOEbbEXyuqGNZITU0yqC2tNamui0y2Wa8L1bDauqcyzMbJM2ONoa11MojIavfmWg5071BkmO5Nm4Lqssknfe1hfJIQAXYRXC35rd1Oedd2ro1sh9kNpecUtskdK931i1o8qOP1lSkqXvFr6JPZFy0KcF2WaCNxbHDC2hxOa1kYAOtXClB5qlNrYYHvMlle1zW0rhqKA5N1DQNKBjGmgFSaqy9tZ/aLRZrtbWkzutm3fJRknDXdUtPDut4qvNubn9nmxRxGJvdyMYBacvde45g0JOtSkx7qUWh1Vo9Ge0ptliHWGssJ6t53kUqxx5luVd5aSm5UD0c7Xsu+0PM2IxSsAOCjiHAgtdSu4FwO/NXZc20NntbcVnlbJlUgHtN/iYe03zC3YJQ5oBOqrzRlriQNFJIXxfVZVdCEIQhbrFGHSNB0JCbwkprqGo3Jjuu9hIMLsn/AH/1VKrY42cFcpngXBUkhCFnK+hCEIQli+oMMp4Oz/P4rhTJfdjxsqNW5+W9La16d+Zg8FlzsyvKEIQnpCFzXjeDIInzSnCyNpc48hw4k6AcSF0qvdtZjbrdFdjCeqjpLaSOAza2vgR5yDgkzyiFheU6CIzPDBxWrZq732+0G87U2g0s0RzDGA5P5mtaV1NXcE7rGOMNAaBQAAADQAZADlRZLh5pnTPLnLvqeBsDAxqrfpmBwWZ1Mg9/hWjKA+h9FEbO7QdU0uHaFlYSKkfK2y0nCCeTW4h4Mcd6ftu9nDbLG6NgrIw449BVwqC2p0q0keNOCpCslnlDJGFpieHFjhTtDSoPh6E8VepwJIsvELNqi6KbPwPv+q/bBerDSPFVwd1e6rnta10poNKF4B5qQina4AgggioPEcfBURYtrXMFanE2zyMaa1JknfikfyOZ+wFLXX0hFhaD3Q2BmVR2I2udJ6vIFOCQ+jeNlZZXsNrqw9p9iLPbaOfVkjchIylacHA5OHx4EKur36MbXD3ALQwHLBk+lRqw6k13E6Lti6V3hpJFXFoplkDgLiedZTSnzarGPpStT6NjiLnVqQKndkKDnQ+qt0r6yA2j46W4FV5zSS6uNjzCjbv2KntMMs8LXdmQMYxwAdJR1H1JIADQaHXOvBfP7F6mQttTDEI2ljnZvZ1row9rQ5tRiwua7D9HenDZbaeSzWYRy2ScnG9wLDGah7y7MEgtOdFgLxdJDbxJA/rLwEYawBwbCYmlrXSSPDQTXCexXeukjxDEWSF2Um/DLp/OazpIqfoxldqonZ7oymnAdaB1Eda0/euHDDpGK7yK8lYsLrLYYRG3DHGwEgak0aXOJ3uNASTmkC8LRe0tR1sbG7g00Io4OHaw13Dx81DybOW91A6VmRBriNSQ0sqThqThOHmABuVapp66qfnlafwPJZuQncpr202zBZJCwij2SMr9JoY4sI0Icxxo4cR5TfRramvuyDD7mJh8Q9x+5wPmq9i6PiaGWcmlBRrdwAAAJO4CmmgCc+jCARNtVmBqIpwRXXDIwUJ3e796q1NBLTxBzxbVDmgMsFquRhmv22SmhbZ4xEKUOuFv/bJrXMpW6SLKGucQwip19lij/wCYx1Xb+81NnR44unvKQigfatcqZGWoqfEeqS+kV4daerbF2y7vdXE0uJ0AMZ7eo7wqqje+vW9+yT546BhqDVtcjWmZyPA8uYWMFocxwcxxa4aOaSCPAjMKb2qu58TmMeyVuBjW9t7HDIe6G91pIJpUrde2zYa2WZvZhY1oj1rISGjFnmBUk89yYZALX4ppkaLX4pj2V6YZYiI7YDMzTrBQSN8dBJ8DzKti6L7htUfWQSNkbvpq08HN1aeRXmSazOaGlwIxCorvFSK04ZFddx39NZJRLA8tcNd4cNcLho4cleiqS3Q6hKkp2u1avTyEpbE9IMVvbgI6u0NFXR1ycBq6M7xxGo56ptWk1wcLhUHNLTYoQChCkophui88YwO7w38R+alElxvIII1GabrJaA9gcN4+O9ZlTFkOYbFaNPLmGUrchCFUVpCWr3u/q3Yh3XfA8EyrCaEOaWuFQU6GUxuulSx9ILJNQuq33e6J30Tof9b1yLXa4OFwssgtNitdplLWOcG4i1pIbUDEQCQKnIV0zVadFl4RS9fI+QOtc8hfIDkcNajDxbVxrTTLgFz9K23vesNndymeK+cQ/wC4+XGteXNZp+1PZ3EPhoey4h9DXMDeKA1Cx8RIlbkBstWgf1Z3SuC9FFyx64Vp7wFab6KuNmukJ8zcDmtfLo6EkN60U1hJyEm8xnJ3u00Ux/bbJYy6N75I48yW19qsrqkVcw5yMGhrU0BrjGnNugc02K6ttSx4u1Mkt8xNa55d2WOwuND2HClQ8Uq3Ig1OVM9FB39HYLU4stEeKWJtcPbbJgp3mYc5Wa92vgom8Lxc7DKwsM7m5YT8jbohkWj5swqSGHtNJyqq+ve8g5oDCerGcYJ7dndXtR13s4eVKEEJ0MBJ0Nvfv/oSJ6kAWIB8/fvyN1JX/dd2x0MT5nBwJFHsO7sjNulQRiFaUoRVLt2WISzxsOIMfIG15E8dK0PxXM97nuqSS5xqScySfxVk7Q3Gyy2SyBoyhtDC85VJcO248TVoA4DLcr4mbBLHG83zG2vv5Ln6idpcABa/JZ2PY+yx/u8Z4vJd8NPgpaCBrBhY0NA3AAD0C2IX0mOGOPuNA8lVJJQhCE1eIQhCEIWnZe0mO9ZW7prM19K+9E4AeGWILcoi32r2e2We0ZUwSxGvF0bsHPvfBZOMR56U+FivbXBCkejm0Fl1ySkd6aR2/TCyujXbwdQkvZ+x+13mXgAsirIeyHg4e6MMbW4wXluQANPBdwvjqLjhY3N0zpD4dsjWh+YOHjomvYvZ82GwPkmylno5w6xsRa2nYYZHUwnNxPjxC4k6XKD2bnmkHbSwua7EY8IqNLI2ztz5hzifVPthu9s1ks4LRhcyN7q55hgI8aE1zyyCrva22MfIS3qq11bNNaH61zkd2Tru5q0NnP8AY7P/ALiP/oasjF5HRsY5vP8ACRUjsNShtBsuXmSahe59GRNPZa0aYjxoKurpnTNI943W6J7md7q6YyAcIc7dX/W/gr0liBzpUgZV4pT2g2c6xgjxYWh3WSYW1qc6eZJJJPJRoMSz9l3v36kpUNQWGztlV9mtT43h8bnMe01a5pIII3gjRXf0d9IjbY0QTkNtLRyAlA95vB9NW+YyqBTV73c6J+bMAfUtaSC4NrQF3Amn3rlstpdG9sjHFr2EOa4ZEEGoI810sMxZqNloPY2Vq9UoSl0fbbi3wkPo20RUxtGQcNz2jgdCNx8Qm1bDXBwuFmOaWmxQprZ2fvM8x+P4KFXfcj6TDmCPgT+CXO28ZU4TZ4TMhCFjrWQhCEIWEsQcKOFQVVvSztELsgwxuBmnBEQ3sGjpD4Vy4nwKsm971js0Ek8zsMcTS5x5DhxJ0A3kheRNs9qZLwtslpkqMZoxta4Ix3GDwGvEknemMkczQJb42v3UbYbI6eUMxDE8nNxOZoTmeJP3q1NmLmwtjlcxoeWYJKUzw5AmmTtAa65pL6P7CJbS9uEVYwPbWtQ5r20II01VssjA0FK6+K5rF6sxnohvx9+9QqFW8l2VVh0kXPHDPE6FmEyhxcG6FwIoQNxNdyhTeUrZPlC+K0xGnW9pr6j3Zd5072vGo0aNtG9Ze1ljpl8kMte1Kaqwdodj7NbR8qyj90jaNePOnaHI1VimnyQR9Jrcb8d1t4fTvlhu06hUw7aEuDg4NBee21oHVyEe/hH7OTTtsp4ZmsRaZy9xccyd5pU8zTU8TvTRtD0a2qzEljTPEPeYMwPpM1HlUc0uWCzVk7TSWsq540OFuZHLh5rTYWWzNRI2S+V6lLBZGtbZqirrTMCcxlGyQMDcjXN2ImoHdFN6f9vH19mi/wAS0tJFaVDdf+oJJu01lu1pzFRl42l9d3LmmS+JuvveNgzbZY6nLRxFT45uj9FSZCZ8RgbyufW36VGoF5W+Av6ftT6EIX1dKQhCEIQhCEIUZeO0EUTurzfKdI2Zuz0rub5qCvW4bRaXCZ74Wloq2EuxUpnhPuknemG4LlgntNsM0TJC18QGIVpWLOnoFOP2QsQH+zQ/ZP4LgsWxSV8rob2DTy3WrTU7S3MRe/jZJX9h2WtkbGyRjgKyyUeKPDQRixjBTGXZgHugaGqz2k2qtnswEsrGvDy1rWxtL30/eF2ItHZOrQ3Mr7tFctlbpBG3d2Rbm7q5Hqi0pauOyMc+00GTLNI5ubjhOWhIadCRpvWS0kjNcpr4mE5S0X5/Jc9ouicugdKS72gtLSS4ikhBFXUoCa1oDUV0V1QwNY0MYKNYA1o4AZAeirW8Hh4uvCHYsMLcwwDsupkaYjoTmaaZKzSsTHHElg81z1USbfNC1WiAOFDWgzoN62oXPtcWm4VJJG0VxF7HFkTRJLRoc/3WjWlakZZZDeq3tll6t7m1DsJoXCtKjUCvOo8le1ss2IGgBccqncOX+t6QdsbmGHE6UMZEKNjayoLjwzGZ00yAXW4dXCQZT7+6s00xYcp2ShcV9yWSdk8Ro5h0zo4HvNdxBC9H3HfDLVZ454+7I2tN7To5p5ggjyXmEhWB0Q7UmG0+yvd8laD2a+7L7vhiAw+OHgunppcrrHYq7UR5m5huFdq67q/bM8VxqRuKEmUHc2p9RT8VoSmzCqMYu8JlQhCxVroQhcF/Xwyy2aW0ydyFjnndWgyaOZNAOZQhU1+kRthUx3dG7u0lmod/7ph8qvI5sVKWePE4DLzNF031e0lqtEtolNXzPL3eJOg5AUA5ALouKzYpGggUJHeqGngMQzbXSvNX8Op+nna07blRebBdl221932wSPjPdNWkgFzXCmRz3ivkrF2V2uZbQ+jMDoyOzixVadHVoN+R8uK+QWdrWhoGTRQAmtOVTwSdekbrvtrLVH+ze7tAaZ/tGeBGY/okfEPw+2QPqWd77a38vBVXxiQeKmrxiEl/2Vte41hNN2HG8V8qeqtAKsrJIHbQxuaatdDUHiDASD6KzVylrRRj/ULpcHFqf3yQkvpK6uOzPeAxsr2luPsteQcyMVQXCg0zrwToq/6VOs6nLrMB1IYSzzc14p4PaRzU4NZAtCpNonFIL7OHx2DMtDsbC4ClD17jkaZkBwO/VONx3K+N8s87w+aY9ojSla5ZDMnluCS7M8mxNeP/AI1pBORNBI1tM+FYzlVWYHVzGhXdYHDG9znuHaadPmuVqNwfAL6hCF1SqoQhCEIQhCELLZKGk1sdXvSxin8MLT/3fBMUhy/rT4pSue/7PZ32oTStYTM0gGtSOpjFQACaVXbadvrEylZTmKgiOUg+rV8uxCN7qqUgHc/dbtO9rY23KWdrbWTUdaTyF4RDI1GceABQGybR/wCseSRhgcKkh2uuY1PZGaYbzvA25j3Qe0SsYe0fYbO5raCp7ZOWVDTXfokiyukD32ZmRne2M5YT3sm0GgxEacF4xhLC3ZRfIGvDt9/spPZ27XW2rJpZMFnYGsApQYi40FchnU81K2S+rTdkgjmrNZ3d01zA+iT3TxZp96z2IkiDp2sIBMnZbXMsbUB1PPPNMlvsLJo3RvFQ4eh3EcwuobhEFdRAOHaN/fgsiSxJadlO2K2MljbJG7Ex4qDy/A7qclvVe7BXg+z2l9hlOWZZ/EMzh5ObV3krCXyaupHUkxidwWZKzI6y+KNvCxmhLQ1oA9T5fdVSa1WiEOHaqQM6CqVTymN4KSRdU5tZdwikq6UySydpwLQKDdvPkOAUHFIWuDmkgtIII1BGYIVp7RXbI5h6qJgc/LG/DVo5Egkmnp6KsrfYXQvMb6YhrQh33fcu5pZhIwa/b8LVpZc7bHdej9kr8FtskU7e88UeBukGTx65jkQn+67D1bM+8cz+SoX9HnaBrLXJZH/v244+UjAcQ5VZU/UC9DrUknL2hv1U44Qxxd9EIQhVlYQqa/SL2nwQQ2FhFZj1snHAw0jHgX1P/DVyrzb04bNW43hLa3wvNnOFrJG9trWNaB2qZx9rEe0BrvQhVeAnjYexuFXseMBycw1qMqtOlP8ARSZZR2hr/r71atyw4YW1wkkd5rcJI3YhStV1GCwtEbpeJ09++STIdbLvXJet3NnhfE73hkeB90+R/FdaFtOaHNLTsUtJHR91gvaJklcUbZGUO4NjeAFdaq+74w2/YTSmOJ2fF2CRvrQAeStBfK8Vi6GoMY4fsrp8LN4T5/pfHuoK/wBFVm39vDg4hoO7EPZnjSnejeHj61fBWZb3kMOEGvJzGHyLsqqodu4pCSXttHjLBZ3acJ4tRyVWlAL06tcQywUTss1skVrgdXtQiRtK1xROypruc7du3Ju2SvPrrM2vej7DvIdk+Yp6FIuy15dRbIpDk0PDXfwu7LvgSfJMltmN3W94Lsccp7dA7I50IqTU65VrSumS6fDaoU1TZ2zlgSMzxAjhp79U4IWMcgcA5pBBFQRoQdCsl3IN1QQhCEIQhCEIXDe14Ms8bpXAcBxc73W/D4KM2e2Z60e3W6r8i9sZ0DAMQJHCmjdKUrWtFov2I2m32aynud93MZl38rCPrJt2rtfVWGdwy+TLRTi+jBT7S+b/ABTiUjp20cRtfe3jp7/qXK4izRuVn0eTtiuWScuDTNPK8Enq/mtGYeyubTo4bwFXFnn6y12i0vOJtnie4FxJ7ZBZEAXPeT23B1MR7hTvf8gsdxWWE0xOiDsg7DWSsmZEjc+3wOegSHdNrc+xSWOCJ8k9pla6RwrRscY7Ay1q5zycWWm9VWWAc7h+FsPIaADwCYNn9jWTXfHID1doq57JRr3qNDqajs+Ir5HtsN+Uk9ntLeqtA3Huv4OY7Sh4Jru+xiKGOIaRsa37IAquHaHZyK1x4ZBRza4HjVpP3jiPu1WbhnxHLRTuJ1Y47cvJYTZ+0c232SxbrJ/7rY3jVxNR/BUk+h+CfEpbK7CeyzGaSQSOAIYADQV7xNc60y8ym5UMero62qMsW1vVQneHOFkIQhYSQo69IKguLyNwAG/lz5qqNprLCyQshD3OBq95cXZ51GmZ3k/1VxTxVHda47qpP2tsbzGQ6dsMdO3RpdWujciKD6I1XSYVU27JPvyGv9TIH5HpA2evY2W1w2husMrX+Ia4EjzFR5r2dZ5g9jXtza4BwPIio+C8RyAAnCSRXIkUJ8qmnqvVHQxfftNzwVNXQVhd/wAPuf8ALLF1C2k8IQhCELF7AQQQCCKEHMEHUFZIQhVNtv0BwWhzprC4WeQ5mMj5Fx5Uzi8qjkFUlv8A7RuqTqbQxwHuh4xMcBvjeDmPA+IXrRcl6XTDaYjFPGyWN2rXAEePI8xmmRyPjOZhsV4Rdeabv2+hflKHRn7TfUZj0TDZbbHKMUb2vH0SD68Ew7U/o8WeWr7DIYHf4b6vj8j32/zeCqXaLo/vG7Tjlie1o0mjJcz7bc2/WoteHGZW6SC/oVAxjgmDaO3ezWiyWqlTFIQRxaR2gOdMVPFNl29JNhlArL1Tj7sgLaeLhVtOdVT7tpJX9V11JBFIHitATSlQTvBpvBTh+sF1WsHr4uqe7V2Eg149YwVP1gudxqZs0/StjcQeI3Hy4qxDWSUos0XCfL1vuIxVa/EwjvNgdaYyOeDKmmpCq2+Z7O55MZslc84m2qyu+yaxqasuw1me7HY7Y9pzpgc1xAO7skO9VptvRxaZD27WHgaF4kJ0pz+9Y8VVTMNi8jzBH4/KZLikcveFiq+lHaPjxr8d6aLDc9ovKJ0nXMc+ABgYRRxAaMNXAZ1AIBJOYNaLv/uol/x4vsv/ACTLsrsX7E9z+uc/EKFoaGtI3VzJqDvrvTKrE4RHeJ4zcNCs6SqAacjlF7K3pVns8jOrmhFCyhbUDfTcc8/Gu9T6hNqbMYryss47svyTvHMD1Dh9lTa+h4DXmto2yHcaKIdmAdzQhCFuIQhCEIUDdwrfRrugNK7uyNPMn1Kk+kBrnWZkbGPkMkzOwwZua2pcNDTdnTJR8TsN8Q6fKQOb6YzlzyTuvjfxE8wYqX2vbX1KrzOyyByTb/uq3Xi5pe1lliDQBH1mMgCnzW008NBVNNgu6OBgjiYGNHAAVpvPE8yulC5+orJKgAO0A4BKlnfKe0hCEKmkoQhRt6bRWez/ALWVrT80dp32Rn60U2Mc85Wi58F6AToFJLF7wASSABqSaAeJ3Kv726VNW2aL68n3hg/E+SX2MvG9H4WMmnqaYWNPVtPOlGN8StinwaeTV/ZHr9FZZSvdvonS/ukaCGrYflpOI7gPN3vfV9Ugy2m13hMGNa6R7j2Yo2mg5ho+8+ZVrbJ/o6nsyXhLTeYYvgHSn4ho+srfuLZmy2JnV2WFkTTrhGbv4nHtO8yV0dLQRUw7A15lXo4GM23VPbBdADsTZrzoGjMWdrqkn/8AV4yA+i0mvEaK7rDYY4Y2xRMbHGwUaxoDQByAW9CvJyEIQhCEIQhCEIQhCF8Lar6hCEl7S9EV22ypdCIpCP2kPyZrxLR2HeYVXbR/o7WqOrrHKycfMfSJ/gDUsd6tXoVCELxneuzVssbqzwTQkGgc5rmiv0X90+RXRd23FshoBKXtG6QB49Tn8V7CfGHChAIOoIqPRKd8dFF12l2J9lY11DnHWLXeQwgE8yEqSGOQWe0HzUXNDtwqLsvSwf3lnB5seR8CDv5qbsfSTY394vjNdHMJ86tqmy9P0crE8EwTzxONaB2CVo4ClGupr71Uq3l+jha2isFohly0cHxHfp3hw1I1WdJg9K/YEeR/d0h1LGVybY3nZ7TY8UUzHPhe2RoDgHZEA9k0Ojq6blLNdXMZgpMt3Q3e0RI9lc8AVxRujeD4dqteVKqEtGzV4WbN9ntUVBWpjlaKHLWlFu4LIMLY6MXcCb+Sk2HKLAqz0Kqo9prU0UEz8uJB+JzW+HbK1t/eYv4msP4VXRDGoeLT6I6MqzkKt/16tXzmfYaj9erV85n2Gqf/ALEHI/T+o6MpvvBgF4WJ53vcytOI7I9XH4p0qqdkve3TOicGOLmPD4y2EntbiMiHblO2S79oJSMEVr7QqCYsAp4uAAXB49RnEKrpojYWA1/l0mWnc8ghWMAuW1XnFEKySxsB0xPa2vhU5pKi6Lb9tTj1rZG76yzNA8gHHidAp6wfo22gj5a1xMPBjHyeOZLN1NyyWYD/AJv+gURR8yi1be2JgPy2MjcxrnE+GQHxUBbelcfuYCecjqfyt/NWXdf6PN3x0Mr55jwLmsbu3NGLj72/zTfcvR3d1k/Y2WIOrXE5vWO3aOfUgZDIFXo8Gpmd658z+rJraWMb6rzrBJfF5HDDHMWndGwxspWmb8gc+LkyXL+jvbZSHWqaKAEnEATK/wCFGkn+JeiAF9WpHEyMWYAPJWGtDdgkDZ3oSu2y0LojaJAa4pjiFf8AdijKeIKe4LO1jQ1jQ1o0a0AAeAGQWxCYpIQhCEIQhCEIQhCEIQhCEIQhCEIQhCEIQhCEIQhCEIQhCEIRRCEIWPVDgPQLjkuKzuJc6CEkmpJjjJJ4k0zQhCFj+r1m/wDrw/5Uf5LbZrqhjJMcUbCRQlrGNNPIIQhC6gF9ohCEIQhCEIQhCEIQhCEIQhCEIQhCEIQhCEIQhCEL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2495550"/>
            <a:ext cx="245745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6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4784319" cy="1143000"/>
          </a:xfrm>
        </p:spPr>
        <p:txBody>
          <a:bodyPr/>
          <a:lstStyle/>
          <a:p>
            <a:pPr marL="0" indent="0">
              <a:buNone/>
            </a:pPr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Persona natural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043608" y="1772816"/>
            <a:ext cx="4144963" cy="4392613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s-SV" sz="3100" dirty="0">
                <a:latin typeface="Times New Roman" pitchFamily="18" charset="0"/>
                <a:cs typeface="Times New Roman" pitchFamily="18" charset="0"/>
              </a:rPr>
              <a:t>Persona Natural es una persona humana que ejerce derechos y cumple obligaciones a título </a:t>
            </a:r>
            <a:r>
              <a:rPr lang="es-SV" sz="3100" dirty="0" smtClean="0">
                <a:latin typeface="Times New Roman" pitchFamily="18" charset="0"/>
                <a:cs typeface="Times New Roman" pitchFamily="18" charset="0"/>
              </a:rPr>
              <a:t>personal.</a:t>
            </a:r>
          </a:p>
          <a:p>
            <a:pPr marL="82296" indent="0">
              <a:buNone/>
            </a:pPr>
            <a:endParaRPr lang="es-SV" sz="31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s-SV" sz="3100" dirty="0" smtClean="0">
                <a:latin typeface="Times New Roman" pitchFamily="18" charset="0"/>
                <a:cs typeface="Times New Roman" pitchFamily="18" charset="0"/>
              </a:rPr>
              <a:t>Crear </a:t>
            </a:r>
            <a:r>
              <a:rPr lang="es-SV" sz="3100" dirty="0">
                <a:latin typeface="Times New Roman" pitchFamily="18" charset="0"/>
                <a:cs typeface="Times New Roman" pitchFamily="18" charset="0"/>
              </a:rPr>
              <a:t>una empresa o negocio como Persona Natural significa que nosotros (que pasamos a ser la Persona Natural), como creadores y dueños de la empresa, asumimos todos los derechos y todas las obligaciones de ésta.</a:t>
            </a:r>
          </a:p>
          <a:p>
            <a:pPr marL="82296" indent="0">
              <a:buNone/>
            </a:pP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pic>
        <p:nvPicPr>
          <p:cNvPr id="2050" name="Picture 2" descr="http://t0.gstatic.com/images?q=tbn:ANd9GcQGvHXusFlIV9ViDQh38Gnubyo1yCvdCQ9h4URBa997_kOQtF6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20888"/>
            <a:ext cx="22383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27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62544" y="980728"/>
            <a:ext cx="74888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constitución de la empresa es sencilla y rápida, no presenta mayores trámites, la documentación requerida es mínima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la constitución de la empresa no requiere de mucha inversión, no hay necesidad de hacer mayores pagos legales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no se les exige llevar y presentar tantos documentos contables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si la empresa no obtiene los resultados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esperados, el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giro del negocio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puede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ser replanteado sin ningún inconveniente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las empresas constituidas bajo la forma de persona natural pueden ser 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liquidadas </a:t>
            </a:r>
            <a:r>
              <a:rPr lang="es-SV" dirty="0">
                <a:latin typeface="Times New Roman" pitchFamily="18" charset="0"/>
                <a:cs typeface="Times New Roman" pitchFamily="18" charset="0"/>
              </a:rPr>
              <a:t>o vendidas fácilmente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la propiedad, el control y la administración recae en una sola persona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se puede ampliar o reducir el patrimonio de la empresa sin ninguna restricción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pueden acogerse a regímenes más favorables para el pago de impuestos.</a:t>
            </a:r>
          </a:p>
          <a:p>
            <a:r>
              <a:rPr lang="es-SV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SV" dirty="0">
                <a:latin typeface="Times New Roman" pitchFamily="18" charset="0"/>
                <a:cs typeface="Times New Roman" pitchFamily="18" charset="0"/>
              </a:rPr>
            </a:br>
            <a:endParaRPr lang="es-S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162544" y="0"/>
            <a:ext cx="6512511" cy="1143000"/>
          </a:xfrm>
        </p:spPr>
        <p:txBody>
          <a:bodyPr>
            <a:normAutofit/>
          </a:bodyPr>
          <a:lstStyle/>
          <a:p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Ventajas de persona natural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4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SV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Desventajas de una persona natural</a:t>
            </a:r>
            <a:endParaRPr lang="es-SV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907704" y="1772816"/>
            <a:ext cx="588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tiene responsabilidad ilimitada, es decir, el dueño asume de forma ilimitada toda la responsabilidad por las deudas u obligaciones que pueda contraer la empresa, lo que significa que deberá garantizar dichas deudas u obligaciones con su patrimonio o bienes personales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capital limitado sólo a lo que pueda aportar el dueño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SV" dirty="0">
                <a:latin typeface="Times New Roman" pitchFamily="18" charset="0"/>
                <a:cs typeface="Times New Roman" pitchFamily="18" charset="0"/>
              </a:rPr>
              <a:t>presenta menos posibilidades de poder acceder a créditos financieros, los bancos o entidades financieras se muestran menos dispuestos a conceder préstamos a Personas Naturales</a:t>
            </a:r>
            <a:r>
              <a:rPr lang="es-S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s-S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82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406640" cy="923362"/>
          </a:xfrm>
        </p:spPr>
        <p:txBody>
          <a:bodyPr/>
          <a:lstStyle/>
          <a:p>
            <a:r>
              <a:rPr lang="es-SV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Persona jurídica</a:t>
            </a:r>
            <a:endParaRPr lang="es-SV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58632" y="162880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SV" sz="2000" dirty="0">
                <a:latin typeface="Times New Roman" pitchFamily="18" charset="0"/>
                <a:cs typeface="Times New Roman" pitchFamily="18" charset="0"/>
              </a:rPr>
              <a:t>Persona jurídica es una empresa o negocio que ejerce derechos y obligaciones a su nombre.</a:t>
            </a:r>
          </a:p>
          <a:p>
            <a:r>
              <a:rPr lang="es-SV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SV" sz="2000" dirty="0">
                <a:latin typeface="Times New Roman" pitchFamily="18" charset="0"/>
                <a:cs typeface="Times New Roman" pitchFamily="18" charset="0"/>
              </a:rPr>
            </a:br>
            <a:r>
              <a:rPr lang="es-SV" sz="2000" dirty="0">
                <a:latin typeface="Times New Roman" pitchFamily="18" charset="0"/>
                <a:cs typeface="Times New Roman" pitchFamily="18" charset="0"/>
              </a:rPr>
              <a:t>Crear una empresa o negocio como Persona Jurídica significa que es la empresa, y no nosotros, es quien adquiere y asume los derechos y las obligaciones.</a:t>
            </a:r>
          </a:p>
          <a:p>
            <a:r>
              <a:rPr lang="es-SV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SV" sz="2000" dirty="0">
                <a:latin typeface="Times New Roman" pitchFamily="18" charset="0"/>
                <a:cs typeface="Times New Roman" pitchFamily="18" charset="0"/>
              </a:rPr>
            </a:br>
            <a:r>
              <a:rPr lang="es-SV" sz="2000" dirty="0">
                <a:latin typeface="Times New Roman" pitchFamily="18" charset="0"/>
                <a:cs typeface="Times New Roman" pitchFamily="18" charset="0"/>
              </a:rPr>
              <a:t>A diferencia de la Persona Natural, las obligaciones las asume la empresa, las cuales se limitan y están garantizadas sólo con los bienes que ésta pueda tener a su nombre</a:t>
            </a:r>
          </a:p>
        </p:txBody>
      </p:sp>
      <p:pic>
        <p:nvPicPr>
          <p:cNvPr id="3074" name="Picture 2" descr="http://t1.gstatic.com/images?q=tbn:ANd9GcQ3I_9cOgoVPFqvOedcfTXmGi4L45gcFdvSRJRYDRI7FGv_JV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20888"/>
            <a:ext cx="231457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0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593</TotalTime>
  <Words>2628</Words>
  <Application>Microsoft Office PowerPoint</Application>
  <PresentationFormat>Presentación en pantalla (4:3)</PresentationFormat>
  <Paragraphs>214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Solsticio</vt:lpstr>
      <vt:lpstr>Instituto nacional  de  Soyapango</vt:lpstr>
      <vt:lpstr>Proceso de constitución legal de una empresa</vt:lpstr>
      <vt:lpstr>Como crear una empresa</vt:lpstr>
      <vt:lpstr>Idea inicial para constituir  una  empresa</vt:lpstr>
      <vt:lpstr>Presentación de PowerPoint</vt:lpstr>
      <vt:lpstr>Persona natural</vt:lpstr>
      <vt:lpstr>Ventajas de persona natural</vt:lpstr>
      <vt:lpstr>Desventajas de una persona natural</vt:lpstr>
      <vt:lpstr>Persona jurídica</vt:lpstr>
      <vt:lpstr>Ventajas de persona jurídica </vt:lpstr>
      <vt:lpstr>Desventajas de persona juridica</vt:lpstr>
      <vt:lpstr>Para legalizar una empresa es importante los siguientes pasos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Elección de tipo de empresa</vt:lpstr>
      <vt:lpstr>Tipo de empresa como persona natural</vt:lpstr>
      <vt:lpstr>Tipo de empresa como persona jurídica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legal Constitución legal de una empresa</dc:title>
  <dc:creator>microsoft excel</dc:creator>
  <cp:lastModifiedBy>microsoft excel</cp:lastModifiedBy>
  <cp:revision>23</cp:revision>
  <dcterms:created xsi:type="dcterms:W3CDTF">2012-07-01T18:29:50Z</dcterms:created>
  <dcterms:modified xsi:type="dcterms:W3CDTF">2012-08-25T19:46:34Z</dcterms:modified>
</cp:coreProperties>
</file>