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91" r:id="rId2"/>
    <p:sldId id="256" r:id="rId3"/>
    <p:sldId id="257" r:id="rId4"/>
    <p:sldId id="258" r:id="rId5"/>
    <p:sldId id="262" r:id="rId6"/>
    <p:sldId id="261" r:id="rId7"/>
    <p:sldId id="259" r:id="rId8"/>
    <p:sldId id="260"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Lst>
  <p:sldSz cx="9144000" cy="6858000" type="screen4x3"/>
  <p:notesSz cx="6858000" cy="9144000"/>
  <p:defaultTextStyle>
    <a:defPPr>
      <a:defRPr lang="es-CO"/>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9" autoAdjust="0"/>
    <p:restoredTop sz="94709" autoAdjust="0"/>
  </p:normalViewPr>
  <p:slideViewPr>
    <p:cSldViewPr>
      <p:cViewPr varScale="1">
        <p:scale>
          <a:sx n="70" d="100"/>
          <a:sy n="70" d="100"/>
        </p:scale>
        <p:origin x="-516" y="-102"/>
      </p:cViewPr>
      <p:guideLst>
        <p:guide orient="horz" pos="2160"/>
        <p:guide pos="2880"/>
      </p:guideLst>
    </p:cSldViewPr>
  </p:slideViewPr>
  <p:outlineViewPr>
    <p:cViewPr>
      <p:scale>
        <a:sx n="33" d="100"/>
        <a:sy n="33" d="100"/>
      </p:scale>
      <p:origin x="0" y="288"/>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4" name="9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11 Rectángulo"/>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13 Rectángulo"/>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18 Rectángulo"/>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 name="10 Conector recto"/>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1" name="17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2" name="19 Conector recto"/>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3" name="15 Conector recto"/>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4" name="14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5" name="21 Conector recto"/>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6" name="26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20 Elipse"/>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22 Elipse"/>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23 Elipse"/>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0" name="25 Elipse"/>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1" name="24 Elipse"/>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7 Título"/>
          <p:cNvSpPr>
            <a:spLocks noGrp="1"/>
          </p:cNvSpPr>
          <p:nvPr>
            <p:ph type="ctrTitle"/>
          </p:nvPr>
        </p:nvSpPr>
        <p:spPr>
          <a:xfrm>
            <a:off x="2286000" y="3124200"/>
            <a:ext cx="6172200" cy="1894362"/>
          </a:xfrm>
        </p:spPr>
        <p:txBody>
          <a:bodyPr/>
          <a:lstStyle>
            <a:lvl1pPr>
              <a:defRPr b="1"/>
            </a:lvl1pPr>
          </a:lstStyle>
          <a:p>
            <a:r>
              <a:rPr lang="es-ES" smtClean="0"/>
              <a:t>Haga clic para modificar el estilo de título del patrón</a:t>
            </a:r>
            <a:endParaRPr lang="en-US"/>
          </a:p>
        </p:txBody>
      </p:sp>
      <p:sp>
        <p:nvSpPr>
          <p:cNvPr id="9" name="8 Subtítulo"/>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s-ES" smtClean="0"/>
              <a:t>Haga clic para modificar el estilo de subtítulo del patrón</a:t>
            </a:r>
            <a:endParaRPr lang="en-US"/>
          </a:p>
        </p:txBody>
      </p:sp>
      <p:sp>
        <p:nvSpPr>
          <p:cNvPr id="22" name="27 Marcador de fecha"/>
          <p:cNvSpPr>
            <a:spLocks noGrp="1"/>
          </p:cNvSpPr>
          <p:nvPr>
            <p:ph type="dt" sz="half" idx="10"/>
          </p:nvPr>
        </p:nvSpPr>
        <p:spPr bwMode="auto">
          <a:xfrm rot="5400000">
            <a:off x="7764463" y="1174750"/>
            <a:ext cx="2286000" cy="381000"/>
          </a:xfrm>
        </p:spPr>
        <p:txBody>
          <a:bodyPr/>
          <a:lstStyle>
            <a:lvl1pPr>
              <a:defRPr/>
            </a:lvl1pPr>
          </a:lstStyle>
          <a:p>
            <a:pPr>
              <a:defRPr/>
            </a:pPr>
            <a:fld id="{18C0C55C-BDB1-4F10-BD85-32AAD47D934F}" type="datetimeFigureOut">
              <a:rPr lang="es-CO"/>
              <a:pPr>
                <a:defRPr/>
              </a:pPr>
              <a:t>06/08/2012</a:t>
            </a:fld>
            <a:endParaRPr lang="es-CO" dirty="0"/>
          </a:p>
        </p:txBody>
      </p:sp>
      <p:sp>
        <p:nvSpPr>
          <p:cNvPr id="23" name="16 Marcador de pie de página"/>
          <p:cNvSpPr>
            <a:spLocks noGrp="1"/>
          </p:cNvSpPr>
          <p:nvPr>
            <p:ph type="ftr" sz="quarter" idx="11"/>
          </p:nvPr>
        </p:nvSpPr>
        <p:spPr bwMode="auto">
          <a:xfrm rot="5400000">
            <a:off x="7077076" y="4181475"/>
            <a:ext cx="3657600" cy="384175"/>
          </a:xfrm>
        </p:spPr>
        <p:txBody>
          <a:bodyPr/>
          <a:lstStyle>
            <a:lvl1pPr>
              <a:defRPr/>
            </a:lvl1pPr>
          </a:lstStyle>
          <a:p>
            <a:pPr>
              <a:defRPr/>
            </a:pPr>
            <a:endParaRPr lang="es-CO"/>
          </a:p>
        </p:txBody>
      </p:sp>
      <p:sp>
        <p:nvSpPr>
          <p:cNvPr id="24" name="28 Marcador de número de diapositiva"/>
          <p:cNvSpPr>
            <a:spLocks noGrp="1"/>
          </p:cNvSpPr>
          <p:nvPr>
            <p:ph type="sldNum" sz="quarter" idx="12"/>
          </p:nvPr>
        </p:nvSpPr>
        <p:spPr bwMode="auto">
          <a:xfrm>
            <a:off x="1325563" y="4929188"/>
            <a:ext cx="609600" cy="517525"/>
          </a:xfrm>
        </p:spPr>
        <p:txBody>
          <a:bodyPr/>
          <a:lstStyle>
            <a:lvl1pPr>
              <a:defRPr/>
            </a:lvl1pPr>
          </a:lstStyle>
          <a:p>
            <a:pPr>
              <a:defRPr/>
            </a:pPr>
            <a:fld id="{52DD1C62-C939-48C8-8A44-572253A4223D}" type="slidenum">
              <a:rPr lang="es-CO"/>
              <a:pPr>
                <a:defRPr/>
              </a:pPr>
              <a:t>‹Nº›</a:t>
            </a:fld>
            <a:endParaRPr lang="es-CO"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13 Marcador de fecha"/>
          <p:cNvSpPr>
            <a:spLocks noGrp="1"/>
          </p:cNvSpPr>
          <p:nvPr>
            <p:ph type="dt" sz="half" idx="10"/>
          </p:nvPr>
        </p:nvSpPr>
        <p:spPr/>
        <p:txBody>
          <a:bodyPr/>
          <a:lstStyle>
            <a:lvl1pPr>
              <a:defRPr/>
            </a:lvl1pPr>
          </a:lstStyle>
          <a:p>
            <a:pPr>
              <a:defRPr/>
            </a:pPr>
            <a:fld id="{9607D65B-6409-463C-923D-5BB92C628202}" type="datetimeFigureOut">
              <a:rPr lang="es-CO"/>
              <a:pPr>
                <a:defRPr/>
              </a:pPr>
              <a:t>06/08/2012</a:t>
            </a:fld>
            <a:endParaRPr lang="es-CO" dirty="0"/>
          </a:p>
        </p:txBody>
      </p:sp>
      <p:sp>
        <p:nvSpPr>
          <p:cNvPr id="5" name="2 Marcador de pie de página"/>
          <p:cNvSpPr>
            <a:spLocks noGrp="1"/>
          </p:cNvSpPr>
          <p:nvPr>
            <p:ph type="ftr" sz="quarter" idx="11"/>
          </p:nvPr>
        </p:nvSpPr>
        <p:spPr/>
        <p:txBody>
          <a:bodyPr/>
          <a:lstStyle>
            <a:lvl1pPr>
              <a:defRPr/>
            </a:lvl1pPr>
          </a:lstStyle>
          <a:p>
            <a:pPr>
              <a:defRPr/>
            </a:pPr>
            <a:endParaRPr lang="es-CO"/>
          </a:p>
        </p:txBody>
      </p:sp>
      <p:sp>
        <p:nvSpPr>
          <p:cNvPr id="6" name="22 Marcador de número de diapositiva"/>
          <p:cNvSpPr>
            <a:spLocks noGrp="1"/>
          </p:cNvSpPr>
          <p:nvPr>
            <p:ph type="sldNum" sz="quarter" idx="12"/>
          </p:nvPr>
        </p:nvSpPr>
        <p:spPr/>
        <p:txBody>
          <a:bodyPr/>
          <a:lstStyle>
            <a:lvl1pPr>
              <a:defRPr/>
            </a:lvl1pPr>
          </a:lstStyle>
          <a:p>
            <a:pPr>
              <a:defRPr/>
            </a:pPr>
            <a:fld id="{FBEC54D4-36A1-4A01-88FA-42F0E5CD9ED3}" type="slidenum">
              <a:rPr lang="es-CO"/>
              <a:pPr>
                <a:defRPr/>
              </a:pPr>
              <a:t>‹Nº›</a:t>
            </a:fld>
            <a:endParaRPr lang="es-CO"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676400" cy="5851525"/>
          </a:xfrm>
        </p:spPr>
        <p:txBody>
          <a:bodyPr vert="eaVer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13 Marcador de fecha"/>
          <p:cNvSpPr>
            <a:spLocks noGrp="1"/>
          </p:cNvSpPr>
          <p:nvPr>
            <p:ph type="dt" sz="half" idx="10"/>
          </p:nvPr>
        </p:nvSpPr>
        <p:spPr/>
        <p:txBody>
          <a:bodyPr/>
          <a:lstStyle>
            <a:lvl1pPr>
              <a:defRPr/>
            </a:lvl1pPr>
          </a:lstStyle>
          <a:p>
            <a:pPr>
              <a:defRPr/>
            </a:pPr>
            <a:fld id="{F7D53205-88C2-48ED-97F1-8080C739A60E}" type="datetimeFigureOut">
              <a:rPr lang="es-CO"/>
              <a:pPr>
                <a:defRPr/>
              </a:pPr>
              <a:t>06/08/2012</a:t>
            </a:fld>
            <a:endParaRPr lang="es-CO" dirty="0"/>
          </a:p>
        </p:txBody>
      </p:sp>
      <p:sp>
        <p:nvSpPr>
          <p:cNvPr id="5" name="2 Marcador de pie de página"/>
          <p:cNvSpPr>
            <a:spLocks noGrp="1"/>
          </p:cNvSpPr>
          <p:nvPr>
            <p:ph type="ftr" sz="quarter" idx="11"/>
          </p:nvPr>
        </p:nvSpPr>
        <p:spPr/>
        <p:txBody>
          <a:bodyPr/>
          <a:lstStyle>
            <a:lvl1pPr>
              <a:defRPr/>
            </a:lvl1pPr>
          </a:lstStyle>
          <a:p>
            <a:pPr>
              <a:defRPr/>
            </a:pPr>
            <a:endParaRPr lang="es-CO"/>
          </a:p>
        </p:txBody>
      </p:sp>
      <p:sp>
        <p:nvSpPr>
          <p:cNvPr id="6" name="22 Marcador de número de diapositiva"/>
          <p:cNvSpPr>
            <a:spLocks noGrp="1"/>
          </p:cNvSpPr>
          <p:nvPr>
            <p:ph type="sldNum" sz="quarter" idx="12"/>
          </p:nvPr>
        </p:nvSpPr>
        <p:spPr/>
        <p:txBody>
          <a:bodyPr/>
          <a:lstStyle>
            <a:lvl1pPr>
              <a:defRPr/>
            </a:lvl1pPr>
          </a:lstStyle>
          <a:p>
            <a:pPr>
              <a:defRPr/>
            </a:pPr>
            <a:fld id="{2B7B0B12-5F24-45F0-9D20-A31F5AC59B4F}" type="slidenum">
              <a:rPr lang="es-CO"/>
              <a:pPr>
                <a:defRPr/>
              </a:pPr>
              <a:t>‹Nº›</a:t>
            </a:fld>
            <a:endParaRPr lang="es-CO"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8" name="7 Marcador de contenido"/>
          <p:cNvSpPr>
            <a:spLocks noGrp="1"/>
          </p:cNvSpPr>
          <p:nvPr>
            <p:ph sz="quarter" idx="1"/>
          </p:nvPr>
        </p:nvSpPr>
        <p:spPr>
          <a:xfrm>
            <a:off x="457200" y="1600200"/>
            <a:ext cx="7467600" cy="487375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6 Marcador de fecha"/>
          <p:cNvSpPr>
            <a:spLocks noGrp="1"/>
          </p:cNvSpPr>
          <p:nvPr>
            <p:ph type="dt" sz="half" idx="10"/>
          </p:nvPr>
        </p:nvSpPr>
        <p:spPr/>
        <p:txBody>
          <a:bodyPr rtlCol="0"/>
          <a:lstStyle>
            <a:lvl1pPr>
              <a:defRPr/>
            </a:lvl1pPr>
          </a:lstStyle>
          <a:p>
            <a:pPr>
              <a:defRPr/>
            </a:pPr>
            <a:fld id="{D1E4DB0E-5D53-44DA-8AD6-3B08D67DFB2C}" type="datetimeFigureOut">
              <a:rPr lang="es-CO"/>
              <a:pPr>
                <a:defRPr/>
              </a:pPr>
              <a:t>06/08/2012</a:t>
            </a:fld>
            <a:endParaRPr lang="es-CO" dirty="0"/>
          </a:p>
        </p:txBody>
      </p:sp>
      <p:sp>
        <p:nvSpPr>
          <p:cNvPr id="5" name="8 Marcador de número de diapositiva"/>
          <p:cNvSpPr>
            <a:spLocks noGrp="1"/>
          </p:cNvSpPr>
          <p:nvPr>
            <p:ph type="sldNum" sz="quarter" idx="11"/>
          </p:nvPr>
        </p:nvSpPr>
        <p:spPr/>
        <p:txBody>
          <a:bodyPr rtlCol="0"/>
          <a:lstStyle>
            <a:lvl1pPr>
              <a:defRPr/>
            </a:lvl1pPr>
          </a:lstStyle>
          <a:p>
            <a:pPr>
              <a:defRPr/>
            </a:pPr>
            <a:fld id="{7D2A7733-CF3F-4DEF-8FA3-735C52A87F55}" type="slidenum">
              <a:rPr lang="es-CO"/>
              <a:pPr>
                <a:defRPr/>
              </a:pPr>
              <a:t>‹Nº›</a:t>
            </a:fld>
            <a:endParaRPr lang="es-CO" dirty="0"/>
          </a:p>
        </p:txBody>
      </p:sp>
      <p:sp>
        <p:nvSpPr>
          <p:cNvPr id="6" name="9 Marcador de pie de página"/>
          <p:cNvSpPr>
            <a:spLocks noGrp="1"/>
          </p:cNvSpPr>
          <p:nvPr>
            <p:ph type="ftr" sz="quarter" idx="12"/>
          </p:nvPr>
        </p:nvSpPr>
        <p:spPr/>
        <p:txBody>
          <a:bodyPr rtlCol="0"/>
          <a:lstStyle>
            <a:lvl1pPr>
              <a:defRPr/>
            </a:lvl1pPr>
          </a:lstStyle>
          <a:p>
            <a:pPr>
              <a:defRPr/>
            </a:pPr>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4" name="8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9 Rectángulo"/>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10 Rectángulo"/>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11 Rectángulo"/>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12 Conector recto"/>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9" name="13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0" name="14 Conector recto"/>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1" name="15 Conector recto"/>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2" name="16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3" name="17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18 Elipse"/>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19 Elipse"/>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20 Elipse"/>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21 Elipse"/>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22 Elipse"/>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25 Conector recto"/>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2" name="1 Título"/>
          <p:cNvSpPr>
            <a:spLocks noGrp="1"/>
          </p:cNvSpPr>
          <p:nvPr>
            <p:ph type="title"/>
          </p:nvPr>
        </p:nvSpPr>
        <p:spPr>
          <a:xfrm>
            <a:off x="2286000" y="2895600"/>
            <a:ext cx="6172200" cy="2053590"/>
          </a:xfrm>
        </p:spPr>
        <p:txBody>
          <a:bodyPr/>
          <a:lstStyle>
            <a:lvl1pPr algn="l">
              <a:buNone/>
              <a:defRPr sz="3000" b="1" cap="small" baseline="0"/>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s-ES" smtClean="0"/>
              <a:t>Haga clic para modificar el estilo de texto del patrón</a:t>
            </a:r>
          </a:p>
        </p:txBody>
      </p:sp>
      <p:sp>
        <p:nvSpPr>
          <p:cNvPr id="20" name="3 Marcador de fecha"/>
          <p:cNvSpPr>
            <a:spLocks noGrp="1"/>
          </p:cNvSpPr>
          <p:nvPr>
            <p:ph type="dt" sz="half" idx="10"/>
          </p:nvPr>
        </p:nvSpPr>
        <p:spPr bwMode="auto">
          <a:xfrm rot="5400000">
            <a:off x="7762875" y="1169988"/>
            <a:ext cx="2286000" cy="381000"/>
          </a:xfrm>
        </p:spPr>
        <p:txBody>
          <a:bodyPr/>
          <a:lstStyle>
            <a:lvl1pPr>
              <a:defRPr/>
            </a:lvl1pPr>
          </a:lstStyle>
          <a:p>
            <a:pPr>
              <a:defRPr/>
            </a:pPr>
            <a:fld id="{B9A31B8C-3BCA-4D00-A608-5C1BD1607237}" type="datetimeFigureOut">
              <a:rPr lang="es-CO"/>
              <a:pPr>
                <a:defRPr/>
              </a:pPr>
              <a:t>06/08/2012</a:t>
            </a:fld>
            <a:endParaRPr lang="es-CO" dirty="0"/>
          </a:p>
        </p:txBody>
      </p:sp>
      <p:sp>
        <p:nvSpPr>
          <p:cNvPr id="21" name="4 Marcador de pie de página"/>
          <p:cNvSpPr>
            <a:spLocks noGrp="1"/>
          </p:cNvSpPr>
          <p:nvPr>
            <p:ph type="ftr" sz="quarter" idx="11"/>
          </p:nvPr>
        </p:nvSpPr>
        <p:spPr bwMode="auto">
          <a:xfrm rot="5400000">
            <a:off x="7077076" y="4178300"/>
            <a:ext cx="3657600" cy="384175"/>
          </a:xfrm>
        </p:spPr>
        <p:txBody>
          <a:bodyPr/>
          <a:lstStyle>
            <a:lvl1pPr>
              <a:defRPr/>
            </a:lvl1pPr>
          </a:lstStyle>
          <a:p>
            <a:pPr>
              <a:defRPr/>
            </a:pPr>
            <a:endParaRPr lang="es-CO"/>
          </a:p>
        </p:txBody>
      </p:sp>
      <p:sp>
        <p:nvSpPr>
          <p:cNvPr id="22" name="5 Marcador de número de diapositiva"/>
          <p:cNvSpPr>
            <a:spLocks noGrp="1"/>
          </p:cNvSpPr>
          <p:nvPr>
            <p:ph type="sldNum" sz="quarter" idx="12"/>
          </p:nvPr>
        </p:nvSpPr>
        <p:spPr bwMode="auto">
          <a:xfrm>
            <a:off x="1339850" y="4929188"/>
            <a:ext cx="609600" cy="517525"/>
          </a:xfrm>
        </p:spPr>
        <p:txBody>
          <a:bodyPr/>
          <a:lstStyle>
            <a:lvl1pPr>
              <a:defRPr/>
            </a:lvl1pPr>
          </a:lstStyle>
          <a:p>
            <a:pPr>
              <a:defRPr/>
            </a:pPr>
            <a:fld id="{08E50FF6-9EB5-4F0F-A0CD-4049EB9760FE}" type="slidenum">
              <a:rPr lang="es-CO"/>
              <a:pPr>
                <a:defRPr/>
              </a:pPr>
              <a:t>‹Nº›</a:t>
            </a:fld>
            <a:endParaRPr lang="es-CO"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9" name="8 Marcador de contenido"/>
          <p:cNvSpPr>
            <a:spLocks noGrp="1"/>
          </p:cNvSpPr>
          <p:nvPr>
            <p:ph sz="quarter" idx="1"/>
          </p:nvPr>
        </p:nvSpPr>
        <p:spPr>
          <a:xfrm>
            <a:off x="457200" y="1600200"/>
            <a:ext cx="3657600" cy="45720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1" name="10 Marcador de contenido"/>
          <p:cNvSpPr>
            <a:spLocks noGrp="1"/>
          </p:cNvSpPr>
          <p:nvPr>
            <p:ph sz="quarter" idx="2"/>
          </p:nvPr>
        </p:nvSpPr>
        <p:spPr>
          <a:xfrm>
            <a:off x="4270248" y="1600200"/>
            <a:ext cx="3657600" cy="45720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13 Marcador de fecha"/>
          <p:cNvSpPr>
            <a:spLocks noGrp="1"/>
          </p:cNvSpPr>
          <p:nvPr>
            <p:ph type="dt" sz="half" idx="10"/>
          </p:nvPr>
        </p:nvSpPr>
        <p:spPr/>
        <p:txBody>
          <a:bodyPr/>
          <a:lstStyle>
            <a:lvl1pPr>
              <a:defRPr/>
            </a:lvl1pPr>
          </a:lstStyle>
          <a:p>
            <a:pPr>
              <a:defRPr/>
            </a:pPr>
            <a:fld id="{D1B9F3C0-A04F-43AB-8FDA-BFEBE1F11591}" type="datetimeFigureOut">
              <a:rPr lang="es-CO"/>
              <a:pPr>
                <a:defRPr/>
              </a:pPr>
              <a:t>06/08/2012</a:t>
            </a:fld>
            <a:endParaRPr lang="es-CO" dirty="0"/>
          </a:p>
        </p:txBody>
      </p:sp>
      <p:sp>
        <p:nvSpPr>
          <p:cNvPr id="6" name="2 Marcador de pie de página"/>
          <p:cNvSpPr>
            <a:spLocks noGrp="1"/>
          </p:cNvSpPr>
          <p:nvPr>
            <p:ph type="ftr" sz="quarter" idx="11"/>
          </p:nvPr>
        </p:nvSpPr>
        <p:spPr/>
        <p:txBody>
          <a:bodyPr/>
          <a:lstStyle>
            <a:lvl1pPr>
              <a:defRPr/>
            </a:lvl1pPr>
          </a:lstStyle>
          <a:p>
            <a:pPr>
              <a:defRPr/>
            </a:pPr>
            <a:endParaRPr lang="es-CO"/>
          </a:p>
        </p:txBody>
      </p:sp>
      <p:sp>
        <p:nvSpPr>
          <p:cNvPr id="7" name="22 Marcador de número de diapositiva"/>
          <p:cNvSpPr>
            <a:spLocks noGrp="1"/>
          </p:cNvSpPr>
          <p:nvPr>
            <p:ph type="sldNum" sz="quarter" idx="12"/>
          </p:nvPr>
        </p:nvSpPr>
        <p:spPr/>
        <p:txBody>
          <a:bodyPr/>
          <a:lstStyle>
            <a:lvl1pPr>
              <a:defRPr/>
            </a:lvl1pPr>
          </a:lstStyle>
          <a:p>
            <a:pPr>
              <a:defRPr/>
            </a:pPr>
            <a:fld id="{6D96C4AD-8E17-48B2-B4D8-ECCDF1E3EEED}" type="slidenum">
              <a:rPr lang="es-CO"/>
              <a:pPr>
                <a:defRPr/>
              </a:pPr>
              <a:t>‹Nº›</a:t>
            </a:fld>
            <a:endParaRPr lang="es-CO"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7543800" cy="1143000"/>
          </a:xfrm>
        </p:spPr>
        <p:txBody>
          <a:bodyPr/>
          <a:lstStyle>
            <a:lvl1pPr>
              <a:defRPr/>
            </a:lvl1pPr>
          </a:lstStyle>
          <a:p>
            <a:r>
              <a:rPr lang="es-ES" smtClean="0"/>
              <a:t>Haga clic para modificar el estilo de título del patrón</a:t>
            </a:r>
            <a:endParaRPr lang="en-US"/>
          </a:p>
        </p:txBody>
      </p:sp>
      <p:sp>
        <p:nvSpPr>
          <p:cNvPr id="11" name="10 Marcador de contenido"/>
          <p:cNvSpPr>
            <a:spLocks noGrp="1"/>
          </p:cNvSpPr>
          <p:nvPr>
            <p:ph sz="quarter" idx="2"/>
          </p:nvPr>
        </p:nvSpPr>
        <p:spPr>
          <a:xfrm>
            <a:off x="457200" y="2362200"/>
            <a:ext cx="3657600" cy="3886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3" name="12 Marcador de contenido"/>
          <p:cNvSpPr>
            <a:spLocks noGrp="1"/>
          </p:cNvSpPr>
          <p:nvPr>
            <p:ph sz="quarter" idx="4"/>
          </p:nvPr>
        </p:nvSpPr>
        <p:spPr>
          <a:xfrm>
            <a:off x="4371975" y="2362200"/>
            <a:ext cx="3657600" cy="3886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2" name="11 Marcador de texto"/>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s-ES" smtClean="0"/>
              <a:t>Haga clic para modificar el estilo de texto del patrón</a:t>
            </a:r>
          </a:p>
        </p:txBody>
      </p:sp>
      <p:sp>
        <p:nvSpPr>
          <p:cNvPr id="14" name="13 Marcador de texto"/>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s-ES" smtClean="0"/>
              <a:t>Haga clic para modificar el estilo de texto del patrón</a:t>
            </a:r>
          </a:p>
        </p:txBody>
      </p:sp>
      <p:sp>
        <p:nvSpPr>
          <p:cNvPr id="7" name="13 Marcador de fecha"/>
          <p:cNvSpPr>
            <a:spLocks noGrp="1"/>
          </p:cNvSpPr>
          <p:nvPr>
            <p:ph type="dt" sz="half" idx="10"/>
          </p:nvPr>
        </p:nvSpPr>
        <p:spPr/>
        <p:txBody>
          <a:bodyPr/>
          <a:lstStyle>
            <a:lvl1pPr>
              <a:defRPr/>
            </a:lvl1pPr>
          </a:lstStyle>
          <a:p>
            <a:pPr>
              <a:defRPr/>
            </a:pPr>
            <a:fld id="{174CEF99-270E-4818-8648-3169A5409697}" type="datetimeFigureOut">
              <a:rPr lang="es-CO"/>
              <a:pPr>
                <a:defRPr/>
              </a:pPr>
              <a:t>06/08/2012</a:t>
            </a:fld>
            <a:endParaRPr lang="es-CO" dirty="0"/>
          </a:p>
        </p:txBody>
      </p:sp>
      <p:sp>
        <p:nvSpPr>
          <p:cNvPr id="8" name="2 Marcador de pie de página"/>
          <p:cNvSpPr>
            <a:spLocks noGrp="1"/>
          </p:cNvSpPr>
          <p:nvPr>
            <p:ph type="ftr" sz="quarter" idx="11"/>
          </p:nvPr>
        </p:nvSpPr>
        <p:spPr/>
        <p:txBody>
          <a:bodyPr/>
          <a:lstStyle>
            <a:lvl1pPr>
              <a:defRPr/>
            </a:lvl1pPr>
          </a:lstStyle>
          <a:p>
            <a:pPr>
              <a:defRPr/>
            </a:pPr>
            <a:endParaRPr lang="es-CO"/>
          </a:p>
        </p:txBody>
      </p:sp>
      <p:sp>
        <p:nvSpPr>
          <p:cNvPr id="9" name="22 Marcador de número de diapositiva"/>
          <p:cNvSpPr>
            <a:spLocks noGrp="1"/>
          </p:cNvSpPr>
          <p:nvPr>
            <p:ph type="sldNum" sz="quarter" idx="12"/>
          </p:nvPr>
        </p:nvSpPr>
        <p:spPr/>
        <p:txBody>
          <a:bodyPr/>
          <a:lstStyle>
            <a:lvl1pPr>
              <a:defRPr/>
            </a:lvl1pPr>
          </a:lstStyle>
          <a:p>
            <a:pPr>
              <a:defRPr/>
            </a:pPr>
            <a:fld id="{340ED6E7-5AA6-4D08-9DD0-9B39D9C550B8}" type="slidenum">
              <a:rPr lang="es-CO"/>
              <a:pPr>
                <a:defRPr/>
              </a:pPr>
              <a:t>‹Nº›</a:t>
            </a:fld>
            <a:endParaRPr lang="es-CO"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5 Marcador de fecha"/>
          <p:cNvSpPr>
            <a:spLocks noGrp="1"/>
          </p:cNvSpPr>
          <p:nvPr>
            <p:ph type="dt" sz="half" idx="10"/>
          </p:nvPr>
        </p:nvSpPr>
        <p:spPr/>
        <p:txBody>
          <a:bodyPr rtlCol="0"/>
          <a:lstStyle>
            <a:lvl1pPr>
              <a:defRPr/>
            </a:lvl1pPr>
          </a:lstStyle>
          <a:p>
            <a:pPr>
              <a:defRPr/>
            </a:pPr>
            <a:fld id="{FF080DB2-B452-4F38-9B31-666AB279BE10}" type="datetimeFigureOut">
              <a:rPr lang="es-CO"/>
              <a:pPr>
                <a:defRPr/>
              </a:pPr>
              <a:t>06/08/2012</a:t>
            </a:fld>
            <a:endParaRPr lang="es-CO" dirty="0"/>
          </a:p>
        </p:txBody>
      </p:sp>
      <p:sp>
        <p:nvSpPr>
          <p:cNvPr id="4" name="6 Marcador de número de diapositiva"/>
          <p:cNvSpPr>
            <a:spLocks noGrp="1"/>
          </p:cNvSpPr>
          <p:nvPr>
            <p:ph type="sldNum" sz="quarter" idx="11"/>
          </p:nvPr>
        </p:nvSpPr>
        <p:spPr/>
        <p:txBody>
          <a:bodyPr rtlCol="0"/>
          <a:lstStyle>
            <a:lvl1pPr>
              <a:defRPr/>
            </a:lvl1pPr>
          </a:lstStyle>
          <a:p>
            <a:pPr>
              <a:defRPr/>
            </a:pPr>
            <a:fld id="{E2A86A0E-98D8-4CFA-B481-16B899623D21}" type="slidenum">
              <a:rPr lang="es-CO"/>
              <a:pPr>
                <a:defRPr/>
              </a:pPr>
              <a:t>‹Nº›</a:t>
            </a:fld>
            <a:endParaRPr lang="es-CO" dirty="0"/>
          </a:p>
        </p:txBody>
      </p:sp>
      <p:sp>
        <p:nvSpPr>
          <p:cNvPr id="5" name="7 Marcador de pie de página"/>
          <p:cNvSpPr>
            <a:spLocks noGrp="1"/>
          </p:cNvSpPr>
          <p:nvPr>
            <p:ph type="ftr" sz="quarter" idx="12"/>
          </p:nvPr>
        </p:nvSpPr>
        <p:spPr/>
        <p:txBody>
          <a:bodyPr rtlCol="0"/>
          <a:lstStyle>
            <a:lvl1pPr>
              <a:defRPr/>
            </a:lvl1pPr>
          </a:lstStyle>
          <a:p>
            <a:pPr>
              <a:defRPr/>
            </a:pPr>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3 Marcador de fecha"/>
          <p:cNvSpPr>
            <a:spLocks noGrp="1"/>
          </p:cNvSpPr>
          <p:nvPr>
            <p:ph type="dt" sz="half" idx="10"/>
          </p:nvPr>
        </p:nvSpPr>
        <p:spPr/>
        <p:txBody>
          <a:bodyPr/>
          <a:lstStyle>
            <a:lvl1pPr>
              <a:defRPr/>
            </a:lvl1pPr>
          </a:lstStyle>
          <a:p>
            <a:pPr>
              <a:defRPr/>
            </a:pPr>
            <a:fld id="{2AF42306-930E-4F2A-BF2B-F24F46F9007D}" type="datetimeFigureOut">
              <a:rPr lang="es-CO"/>
              <a:pPr>
                <a:defRPr/>
              </a:pPr>
              <a:t>06/08/2012</a:t>
            </a:fld>
            <a:endParaRPr lang="es-CO" dirty="0"/>
          </a:p>
        </p:txBody>
      </p:sp>
      <p:sp>
        <p:nvSpPr>
          <p:cNvPr id="3" name="2 Marcador de pie de página"/>
          <p:cNvSpPr>
            <a:spLocks noGrp="1"/>
          </p:cNvSpPr>
          <p:nvPr>
            <p:ph type="ftr" sz="quarter" idx="11"/>
          </p:nvPr>
        </p:nvSpPr>
        <p:spPr/>
        <p:txBody>
          <a:bodyPr/>
          <a:lstStyle>
            <a:lvl1pPr>
              <a:defRPr/>
            </a:lvl1pPr>
          </a:lstStyle>
          <a:p>
            <a:pPr>
              <a:defRPr/>
            </a:pPr>
            <a:endParaRPr lang="es-CO"/>
          </a:p>
        </p:txBody>
      </p:sp>
      <p:sp>
        <p:nvSpPr>
          <p:cNvPr id="4" name="22 Marcador de número de diapositiva"/>
          <p:cNvSpPr>
            <a:spLocks noGrp="1"/>
          </p:cNvSpPr>
          <p:nvPr>
            <p:ph type="sldNum" sz="quarter" idx="12"/>
          </p:nvPr>
        </p:nvSpPr>
        <p:spPr/>
        <p:txBody>
          <a:bodyPr/>
          <a:lstStyle>
            <a:lvl1pPr>
              <a:defRPr/>
            </a:lvl1pPr>
          </a:lstStyle>
          <a:p>
            <a:pPr>
              <a:defRPr/>
            </a:pPr>
            <a:fld id="{198B2F30-6701-40A9-B4FA-1D2AAEFC937D}" type="slidenum">
              <a:rPr lang="es-CO"/>
              <a:pPr>
                <a:defRPr/>
              </a:pPr>
              <a:t>‹Nº›</a:t>
            </a:fld>
            <a:endParaRPr lang="es-CO"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5" name="9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6" name="7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7" name="8 Conector recto"/>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8" name="10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9" name="11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 name="12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1" name="13 Elipse"/>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1 Título"/>
          <p:cNvSpPr>
            <a:spLocks noGrp="1"/>
          </p:cNvSpPr>
          <p:nvPr>
            <p:ph type="title"/>
          </p:nvPr>
        </p:nvSpPr>
        <p:spPr>
          <a:xfrm rot="5400000">
            <a:off x="3371850" y="3200400"/>
            <a:ext cx="6309360" cy="457200"/>
          </a:xfrm>
        </p:spPr>
        <p:txBody>
          <a:bodyPr/>
          <a:lstStyle>
            <a:lvl1pPr algn="l">
              <a:buNone/>
              <a:defRPr sz="2000" b="1" cap="small" baseline="0"/>
            </a:lvl1pPr>
          </a:lstStyle>
          <a:p>
            <a:r>
              <a:rPr lang="es-ES" smtClean="0"/>
              <a:t>Haga clic para modificar el estilo de título del patrón</a:t>
            </a:r>
            <a:endParaRPr lang="en-US"/>
          </a:p>
        </p:txBody>
      </p:sp>
      <p:sp>
        <p:nvSpPr>
          <p:cNvPr id="3" name="2 Marcador de texto"/>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es-ES" smtClean="0"/>
              <a:t>Haga clic para modificar el estilo de texto del patrón</a:t>
            </a:r>
          </a:p>
        </p:txBody>
      </p:sp>
      <p:sp>
        <p:nvSpPr>
          <p:cNvPr id="18" name="17 Marcador de contenido"/>
          <p:cNvSpPr>
            <a:spLocks noGrp="1"/>
          </p:cNvSpPr>
          <p:nvPr>
            <p:ph sz="quarter" idx="1"/>
          </p:nvPr>
        </p:nvSpPr>
        <p:spPr>
          <a:xfrm>
            <a:off x="304800" y="274320"/>
            <a:ext cx="5638800" cy="632764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2" name="20 Marcador de fecha"/>
          <p:cNvSpPr>
            <a:spLocks noGrp="1"/>
          </p:cNvSpPr>
          <p:nvPr>
            <p:ph type="dt" sz="half" idx="10"/>
          </p:nvPr>
        </p:nvSpPr>
        <p:spPr/>
        <p:txBody>
          <a:bodyPr rtlCol="0"/>
          <a:lstStyle>
            <a:lvl1pPr>
              <a:defRPr/>
            </a:lvl1pPr>
          </a:lstStyle>
          <a:p>
            <a:pPr>
              <a:defRPr/>
            </a:pPr>
            <a:fld id="{04EF18EC-2DC9-437B-AA92-4537CBB6FAA9}" type="datetimeFigureOut">
              <a:rPr lang="es-CO"/>
              <a:pPr>
                <a:defRPr/>
              </a:pPr>
              <a:t>06/08/2012</a:t>
            </a:fld>
            <a:endParaRPr lang="es-CO" dirty="0"/>
          </a:p>
        </p:txBody>
      </p:sp>
      <p:sp>
        <p:nvSpPr>
          <p:cNvPr id="13" name="21 Marcador de número de diapositiva"/>
          <p:cNvSpPr>
            <a:spLocks noGrp="1"/>
          </p:cNvSpPr>
          <p:nvPr>
            <p:ph type="sldNum" sz="quarter" idx="11"/>
          </p:nvPr>
        </p:nvSpPr>
        <p:spPr/>
        <p:txBody>
          <a:bodyPr rtlCol="0"/>
          <a:lstStyle>
            <a:lvl1pPr>
              <a:defRPr/>
            </a:lvl1pPr>
          </a:lstStyle>
          <a:p>
            <a:pPr>
              <a:defRPr/>
            </a:pPr>
            <a:fld id="{E9BB409D-732C-48BE-8741-A73CF4469408}" type="slidenum">
              <a:rPr lang="es-CO"/>
              <a:pPr>
                <a:defRPr/>
              </a:pPr>
              <a:t>‹Nº›</a:t>
            </a:fld>
            <a:endParaRPr lang="es-CO" dirty="0"/>
          </a:p>
        </p:txBody>
      </p:sp>
      <p:sp>
        <p:nvSpPr>
          <p:cNvPr id="14" name="22 Marcador de pie de página"/>
          <p:cNvSpPr>
            <a:spLocks noGrp="1"/>
          </p:cNvSpPr>
          <p:nvPr>
            <p:ph type="ftr" sz="quarter" idx="12"/>
          </p:nvPr>
        </p:nvSpPr>
        <p:spPr/>
        <p:txBody>
          <a:bodyPr rtlCol="0"/>
          <a:lstStyle>
            <a:lvl1pPr>
              <a:defRPr/>
            </a:lvl1pPr>
          </a:lstStyle>
          <a:p>
            <a:pPr>
              <a:defRPr/>
            </a:pPr>
            <a:endParaRPr lang="es-CO"/>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5" name="8 Conector recto"/>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6" name="12 Elipse"/>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9 Conector recto"/>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8" name="10 Rectángulo"/>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11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0" name="18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1" name="19 Conector recto"/>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2" name="1 Título"/>
          <p:cNvSpPr>
            <a:spLocks noGrp="1"/>
          </p:cNvSpPr>
          <p:nvPr>
            <p:ph type="title"/>
          </p:nvPr>
        </p:nvSpPr>
        <p:spPr>
          <a:xfrm rot="5400000">
            <a:off x="3350133" y="3200400"/>
            <a:ext cx="6309360" cy="457200"/>
          </a:xfrm>
        </p:spPr>
        <p:txBody>
          <a:bodyPr/>
          <a:lstStyle>
            <a:lvl1pPr algn="l">
              <a:buNone/>
              <a:defRPr sz="2000" b="1"/>
            </a:lvl1pPr>
          </a:lstStyle>
          <a:p>
            <a:r>
              <a:rPr lang="es-ES" smtClean="0"/>
              <a:t>Haga clic para modificar el estilo de título del patrón</a:t>
            </a:r>
            <a:endParaRPr lang="en-US"/>
          </a:p>
        </p:txBody>
      </p:sp>
      <p:sp>
        <p:nvSpPr>
          <p:cNvPr id="3" name="2 Marcador de posición de imagen"/>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es-ES" noProof="0" dirty="0" smtClean="0"/>
              <a:t>Haga clic en el icono para agregar una imagen</a:t>
            </a:r>
            <a:endParaRPr lang="en-US" noProof="0" dirty="0"/>
          </a:p>
        </p:txBody>
      </p:sp>
      <p:sp>
        <p:nvSpPr>
          <p:cNvPr id="4" name="3 Marcador de texto"/>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es-ES" smtClean="0"/>
              <a:t>Haga clic para modificar el estilo de texto del patrón</a:t>
            </a:r>
          </a:p>
        </p:txBody>
      </p:sp>
      <p:sp>
        <p:nvSpPr>
          <p:cNvPr id="12" name="16 Marcador de fecha"/>
          <p:cNvSpPr>
            <a:spLocks noGrp="1"/>
          </p:cNvSpPr>
          <p:nvPr>
            <p:ph type="dt" sz="half" idx="10"/>
          </p:nvPr>
        </p:nvSpPr>
        <p:spPr/>
        <p:txBody>
          <a:bodyPr rtlCol="0"/>
          <a:lstStyle>
            <a:lvl1pPr>
              <a:defRPr/>
            </a:lvl1pPr>
          </a:lstStyle>
          <a:p>
            <a:pPr>
              <a:defRPr/>
            </a:pPr>
            <a:fld id="{1F97042B-8119-4106-9A04-47D1EF1E1464}" type="datetimeFigureOut">
              <a:rPr lang="es-CO"/>
              <a:pPr>
                <a:defRPr/>
              </a:pPr>
              <a:t>06/08/2012</a:t>
            </a:fld>
            <a:endParaRPr lang="es-CO" dirty="0"/>
          </a:p>
        </p:txBody>
      </p:sp>
      <p:sp>
        <p:nvSpPr>
          <p:cNvPr id="13" name="17 Marcador de número de diapositiva"/>
          <p:cNvSpPr>
            <a:spLocks noGrp="1"/>
          </p:cNvSpPr>
          <p:nvPr>
            <p:ph type="sldNum" sz="quarter" idx="11"/>
          </p:nvPr>
        </p:nvSpPr>
        <p:spPr/>
        <p:txBody>
          <a:bodyPr rtlCol="0"/>
          <a:lstStyle>
            <a:lvl1pPr>
              <a:defRPr/>
            </a:lvl1pPr>
          </a:lstStyle>
          <a:p>
            <a:pPr>
              <a:defRPr/>
            </a:pPr>
            <a:fld id="{9C7B05D8-213D-4467-87D7-7BA0994C9725}" type="slidenum">
              <a:rPr lang="es-CO"/>
              <a:pPr>
                <a:defRPr/>
              </a:pPr>
              <a:t>‹Nº›</a:t>
            </a:fld>
            <a:endParaRPr lang="es-CO" dirty="0"/>
          </a:p>
        </p:txBody>
      </p:sp>
      <p:sp>
        <p:nvSpPr>
          <p:cNvPr id="14" name="20 Marcador de pie de página"/>
          <p:cNvSpPr>
            <a:spLocks noGrp="1"/>
          </p:cNvSpPr>
          <p:nvPr>
            <p:ph type="ftr" sz="quarter" idx="12"/>
          </p:nvPr>
        </p:nvSpPr>
        <p:spPr/>
        <p:txBody>
          <a:bodyPr rtlCol="0"/>
          <a:lstStyle>
            <a:lvl1pPr>
              <a:defRPr/>
            </a:lvl1pPr>
          </a:lstStyle>
          <a:p>
            <a:pPr>
              <a:defRPr/>
            </a:pPr>
            <a:endParaRPr lang="es-C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22" name="21 Marcador de título"/>
          <p:cNvSpPr>
            <a:spLocks noGrp="1"/>
          </p:cNvSpPr>
          <p:nvPr>
            <p:ph type="title"/>
          </p:nvPr>
        </p:nvSpPr>
        <p:spPr>
          <a:xfrm>
            <a:off x="457200" y="274638"/>
            <a:ext cx="7467600" cy="1143000"/>
          </a:xfrm>
          <a:prstGeom prst="rect">
            <a:avLst/>
          </a:prstGeom>
        </p:spPr>
        <p:txBody>
          <a:bodyPr vert="horz" anchor="b">
            <a:normAutofit/>
          </a:bodyPr>
          <a:lstStyle/>
          <a:p>
            <a:r>
              <a:rPr lang="es-ES" smtClean="0"/>
              <a:t>Haga clic para modificar el estilo de título del patrón</a:t>
            </a:r>
            <a:endParaRPr lang="en-US"/>
          </a:p>
        </p:txBody>
      </p:sp>
      <p:sp>
        <p:nvSpPr>
          <p:cNvPr id="1028" name="12 Marcador de texto"/>
          <p:cNvSpPr>
            <a:spLocks noGrp="1"/>
          </p:cNvSpPr>
          <p:nvPr>
            <p:ph type="body" idx="1"/>
          </p:nvPr>
        </p:nvSpPr>
        <p:spPr bwMode="auto">
          <a:xfrm>
            <a:off x="457200" y="1600200"/>
            <a:ext cx="74676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14" name="13 Marcador de fecha"/>
          <p:cNvSpPr>
            <a:spLocks noGrp="1"/>
          </p:cNvSpPr>
          <p:nvPr>
            <p:ph type="dt" sz="half" idx="2"/>
          </p:nvPr>
        </p:nvSpPr>
        <p:spPr>
          <a:xfrm rot="5400000">
            <a:off x="7589045" y="1081881"/>
            <a:ext cx="2011362" cy="384175"/>
          </a:xfrm>
          <a:prstGeom prst="rect">
            <a:avLst/>
          </a:prstGeom>
        </p:spPr>
        <p:txBody>
          <a:bodyPr vert="horz" anchor="ctr" anchorCtr="0"/>
          <a:lstStyle>
            <a:lvl1pPr algn="r" eaLnBrk="1" fontAlgn="auto" latinLnBrk="0" hangingPunct="1">
              <a:spcBef>
                <a:spcPts val="0"/>
              </a:spcBef>
              <a:spcAft>
                <a:spcPts val="0"/>
              </a:spcAft>
              <a:defRPr kumimoji="0" sz="1200" smtClean="0">
                <a:solidFill>
                  <a:schemeClr val="tx2"/>
                </a:solidFill>
                <a:latin typeface="+mn-lt"/>
              </a:defRPr>
            </a:lvl1pPr>
          </a:lstStyle>
          <a:p>
            <a:pPr>
              <a:defRPr/>
            </a:pPr>
            <a:fld id="{EDEF44CE-49FD-420F-A6F9-5D9E6E10A900}" type="datetimeFigureOut">
              <a:rPr lang="es-CO"/>
              <a:pPr>
                <a:defRPr/>
              </a:pPr>
              <a:t>06/08/2012</a:t>
            </a:fld>
            <a:endParaRPr lang="es-CO" dirty="0"/>
          </a:p>
        </p:txBody>
      </p:sp>
      <p:sp>
        <p:nvSpPr>
          <p:cNvPr id="3" name="2 Marcador de pie de página"/>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fontAlgn="auto" latinLnBrk="0" hangingPunct="1">
              <a:spcBef>
                <a:spcPts val="0"/>
              </a:spcBef>
              <a:spcAft>
                <a:spcPts val="0"/>
              </a:spcAft>
              <a:defRPr kumimoji="0" sz="1200" dirty="0">
                <a:solidFill>
                  <a:schemeClr val="tx2"/>
                </a:solidFill>
                <a:latin typeface="+mn-lt"/>
              </a:defRPr>
            </a:lvl1pPr>
          </a:lstStyle>
          <a:p>
            <a:pPr>
              <a:defRPr/>
            </a:pPr>
            <a:endParaRPr lang="es-CO"/>
          </a:p>
        </p:txBody>
      </p:sp>
      <p:sp>
        <p:nvSpPr>
          <p:cNvPr id="7" name="6 Conector recto"/>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9" name="8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0" name="9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 name="10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2" name="11 Elipse"/>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22 Marcador de número de diapositiva"/>
          <p:cNvSpPr>
            <a:spLocks noGrp="1"/>
          </p:cNvSpPr>
          <p:nvPr>
            <p:ph type="sldNum" sz="quarter" idx="4"/>
          </p:nvPr>
        </p:nvSpPr>
        <p:spPr>
          <a:xfrm>
            <a:off x="8129588" y="5734050"/>
            <a:ext cx="609600" cy="520700"/>
          </a:xfrm>
          <a:prstGeom prst="rect">
            <a:avLst/>
          </a:prstGeom>
        </p:spPr>
        <p:txBody>
          <a:bodyPr vert="horz" anchor="ctr"/>
          <a:lstStyle>
            <a:lvl1pPr algn="ctr" eaLnBrk="1" fontAlgn="auto" latinLnBrk="0" hangingPunct="1">
              <a:spcBef>
                <a:spcPts val="0"/>
              </a:spcBef>
              <a:spcAft>
                <a:spcPts val="0"/>
              </a:spcAft>
              <a:defRPr kumimoji="0" sz="1400" b="1" smtClean="0">
                <a:solidFill>
                  <a:srgbClr val="FFFFFF"/>
                </a:solidFill>
                <a:latin typeface="+mn-lt"/>
              </a:defRPr>
            </a:lvl1pPr>
          </a:lstStyle>
          <a:p>
            <a:pPr>
              <a:defRPr/>
            </a:pPr>
            <a:fld id="{B63F215D-0E06-4C94-A034-F8B1E6C7B21A}" type="slidenum">
              <a:rPr lang="es-CO"/>
              <a:pPr>
                <a:defRPr/>
              </a:pPr>
              <a:t>‹Nº›</a:t>
            </a:fld>
            <a:endParaRPr lang="es-CO" dirty="0"/>
          </a:p>
        </p:txBody>
      </p:sp>
    </p:spTree>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63" r:id="rId4"/>
    <p:sldLayoutId id="2147483764" r:id="rId5"/>
    <p:sldLayoutId id="2147483771" r:id="rId6"/>
    <p:sldLayoutId id="2147483765" r:id="rId7"/>
    <p:sldLayoutId id="2147483772" r:id="rId8"/>
    <p:sldLayoutId id="2147483773" r:id="rId9"/>
    <p:sldLayoutId id="2147483766" r:id="rId10"/>
    <p:sldLayoutId id="2147483767" r:id="rId11"/>
  </p:sldLayoutIdLst>
  <p:txStyles>
    <p:titleStyle>
      <a:lvl1pPr algn="l" rtl="0" fontAlgn="base">
        <a:spcBef>
          <a:spcPct val="0"/>
        </a:spcBef>
        <a:spcAft>
          <a:spcPct val="0"/>
        </a:spcAft>
        <a:defRPr sz="3000" kern="1200" cap="small">
          <a:solidFill>
            <a:schemeClr val="tx2"/>
          </a:solidFill>
          <a:latin typeface="+mj-lt"/>
          <a:ea typeface="+mj-ea"/>
          <a:cs typeface="+mj-cs"/>
        </a:defRPr>
      </a:lvl1pPr>
      <a:lvl2pPr algn="l" rtl="0" fontAlgn="base">
        <a:spcBef>
          <a:spcPct val="0"/>
        </a:spcBef>
        <a:spcAft>
          <a:spcPct val="0"/>
        </a:spcAft>
        <a:defRPr sz="3000">
          <a:solidFill>
            <a:schemeClr val="tx2"/>
          </a:solidFill>
          <a:latin typeface="Century Schoolbook"/>
        </a:defRPr>
      </a:lvl2pPr>
      <a:lvl3pPr algn="l" rtl="0" fontAlgn="base">
        <a:spcBef>
          <a:spcPct val="0"/>
        </a:spcBef>
        <a:spcAft>
          <a:spcPct val="0"/>
        </a:spcAft>
        <a:defRPr sz="3000">
          <a:solidFill>
            <a:schemeClr val="tx2"/>
          </a:solidFill>
          <a:latin typeface="Century Schoolbook"/>
        </a:defRPr>
      </a:lvl3pPr>
      <a:lvl4pPr algn="l" rtl="0" fontAlgn="base">
        <a:spcBef>
          <a:spcPct val="0"/>
        </a:spcBef>
        <a:spcAft>
          <a:spcPct val="0"/>
        </a:spcAft>
        <a:defRPr sz="3000">
          <a:solidFill>
            <a:schemeClr val="tx2"/>
          </a:solidFill>
          <a:latin typeface="Century Schoolbook"/>
        </a:defRPr>
      </a:lvl4pPr>
      <a:lvl5pPr algn="l" rtl="0" fontAlgn="base">
        <a:spcBef>
          <a:spcPct val="0"/>
        </a:spcBef>
        <a:spcAft>
          <a:spcPct val="0"/>
        </a:spcAft>
        <a:defRPr sz="3000">
          <a:solidFill>
            <a:schemeClr val="tx2"/>
          </a:solidFill>
          <a:latin typeface="Century Schoolbook"/>
        </a:defRPr>
      </a:lvl5pPr>
      <a:lvl6pPr marL="457200" algn="l" rtl="0" fontAlgn="base">
        <a:spcBef>
          <a:spcPct val="0"/>
        </a:spcBef>
        <a:spcAft>
          <a:spcPct val="0"/>
        </a:spcAft>
        <a:defRPr sz="3000">
          <a:solidFill>
            <a:schemeClr val="tx2"/>
          </a:solidFill>
          <a:latin typeface="Century Schoolbook"/>
        </a:defRPr>
      </a:lvl6pPr>
      <a:lvl7pPr marL="914400" algn="l" rtl="0" fontAlgn="base">
        <a:spcBef>
          <a:spcPct val="0"/>
        </a:spcBef>
        <a:spcAft>
          <a:spcPct val="0"/>
        </a:spcAft>
        <a:defRPr sz="3000">
          <a:solidFill>
            <a:schemeClr val="tx2"/>
          </a:solidFill>
          <a:latin typeface="Century Schoolbook"/>
        </a:defRPr>
      </a:lvl7pPr>
      <a:lvl8pPr marL="1371600" algn="l" rtl="0" fontAlgn="base">
        <a:spcBef>
          <a:spcPct val="0"/>
        </a:spcBef>
        <a:spcAft>
          <a:spcPct val="0"/>
        </a:spcAft>
        <a:defRPr sz="3000">
          <a:solidFill>
            <a:schemeClr val="tx2"/>
          </a:solidFill>
          <a:latin typeface="Century Schoolbook"/>
        </a:defRPr>
      </a:lvl8pPr>
      <a:lvl9pPr marL="1828800" algn="l" rtl="0" fontAlgn="base">
        <a:spcBef>
          <a:spcPct val="0"/>
        </a:spcBef>
        <a:spcAft>
          <a:spcPct val="0"/>
        </a:spcAft>
        <a:defRPr sz="3000">
          <a:solidFill>
            <a:schemeClr val="tx2"/>
          </a:solidFill>
          <a:latin typeface="Century Schoolbook"/>
        </a:defRPr>
      </a:lvl9pPr>
    </p:titleStyle>
    <p:bodyStyle>
      <a:lvl1pPr marL="273050" indent="-273050" algn="l" rtl="0" fontAlgn="base">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fontAlgn="base">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fontAlgn="base">
        <a:spcBef>
          <a:spcPct val="20000"/>
        </a:spcBef>
        <a:spcAft>
          <a:spcPct val="0"/>
        </a:spcAft>
        <a:buClr>
          <a:srgbClr val="E0752F"/>
        </a:buClr>
        <a:buSzPct val="60000"/>
        <a:buFont typeface="Wingdings" pitchFamily="2" charset="2"/>
        <a:buChar char=""/>
        <a:defRPr kern="1200">
          <a:solidFill>
            <a:schemeClr val="tx1"/>
          </a:solidFill>
          <a:latin typeface="+mn-lt"/>
          <a:ea typeface="+mn-ea"/>
          <a:cs typeface="+mn-cs"/>
        </a:defRPr>
      </a:lvl3pPr>
      <a:lvl4pPr marL="1187450" indent="-182563" algn="l" rtl="0" fontAlgn="base">
        <a:spcBef>
          <a:spcPct val="20000"/>
        </a:spcBef>
        <a:spcAft>
          <a:spcPct val="0"/>
        </a:spcAft>
        <a:buClr>
          <a:srgbClr val="FEC3AE"/>
        </a:buClr>
        <a:buSzPct val="60000"/>
        <a:buFont typeface="Wingdings" pitchFamily="2" charset="2"/>
        <a:buChar char=""/>
        <a:defRPr kern="1200">
          <a:solidFill>
            <a:schemeClr val="tx1"/>
          </a:solidFill>
          <a:latin typeface="+mn-lt"/>
          <a:ea typeface="+mn-ea"/>
          <a:cs typeface="+mn-cs"/>
        </a:defRPr>
      </a:lvl4pPr>
      <a:lvl5pPr marL="1462088" indent="-182563" algn="l" rtl="0" fontAlgn="base">
        <a:spcBef>
          <a:spcPct val="20000"/>
        </a:spcBef>
        <a:spcAft>
          <a:spcPct val="0"/>
        </a:spcAft>
        <a:buClr>
          <a:srgbClr val="BDCAE9"/>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285984" y="928670"/>
            <a:ext cx="6172200" cy="1179982"/>
          </a:xfrm>
        </p:spPr>
        <p:txBody>
          <a:bodyPr/>
          <a:lstStyle/>
          <a:p>
            <a:r>
              <a:rPr lang="es-ES" dirty="0" smtClean="0">
                <a:solidFill>
                  <a:schemeClr val="tx1"/>
                </a:solidFill>
              </a:rPr>
              <a:t>INSTITUTO NACIONAL DE SOYAPANGO</a:t>
            </a:r>
            <a:endParaRPr lang="es-ES" dirty="0">
              <a:solidFill>
                <a:schemeClr val="tx1"/>
              </a:solidFill>
            </a:endParaRPr>
          </a:p>
        </p:txBody>
      </p:sp>
      <p:sp>
        <p:nvSpPr>
          <p:cNvPr id="3" name="2 Subtítulo"/>
          <p:cNvSpPr>
            <a:spLocks noGrp="1"/>
          </p:cNvSpPr>
          <p:nvPr>
            <p:ph type="subTitle" idx="1"/>
          </p:nvPr>
        </p:nvSpPr>
        <p:spPr>
          <a:xfrm>
            <a:off x="2214546" y="2214554"/>
            <a:ext cx="6172200" cy="3714776"/>
          </a:xfrm>
        </p:spPr>
        <p:txBody>
          <a:bodyPr/>
          <a:lstStyle/>
          <a:p>
            <a:endParaRPr lang="es-ES" dirty="0" smtClean="0"/>
          </a:p>
          <a:p>
            <a:r>
              <a:rPr lang="es-ES" dirty="0" smtClean="0">
                <a:solidFill>
                  <a:schemeClr val="tx1"/>
                </a:solidFill>
              </a:rPr>
              <a:t>TEMA:   SOCIEDAD COOPERATIVA</a:t>
            </a:r>
            <a:endParaRPr lang="es-ES" dirty="0" smtClean="0">
              <a:solidFill>
                <a:schemeClr val="tx1"/>
              </a:solidFill>
            </a:endParaRPr>
          </a:p>
          <a:p>
            <a:endParaRPr lang="es-ES" dirty="0" smtClean="0">
              <a:solidFill>
                <a:schemeClr val="tx1"/>
              </a:solidFill>
            </a:endParaRPr>
          </a:p>
          <a:p>
            <a:r>
              <a:rPr lang="es-ES" dirty="0" smtClean="0">
                <a:solidFill>
                  <a:schemeClr val="tx1"/>
                </a:solidFill>
              </a:rPr>
              <a:t>INTEGRANTES:</a:t>
            </a:r>
          </a:p>
          <a:p>
            <a:endParaRPr lang="es-ES" dirty="0" smtClean="0">
              <a:solidFill>
                <a:schemeClr val="tx1"/>
              </a:solidFill>
            </a:endParaRPr>
          </a:p>
          <a:p>
            <a:pPr>
              <a:buFont typeface="Wingdings" pitchFamily="2" charset="2"/>
              <a:buChar char="Ø"/>
            </a:pPr>
            <a:r>
              <a:rPr lang="es-CO" dirty="0" smtClean="0">
                <a:solidFill>
                  <a:schemeClr val="tx1"/>
                </a:solidFill>
              </a:rPr>
              <a:t>YESENIA ARELÍ AGUILAR </a:t>
            </a:r>
            <a:r>
              <a:rPr lang="es-CO" dirty="0" smtClean="0">
                <a:solidFill>
                  <a:schemeClr val="tx1"/>
                </a:solidFill>
              </a:rPr>
              <a:t>VÁSQUEZ</a:t>
            </a:r>
            <a:endParaRPr lang="es-ES" dirty="0" smtClean="0">
              <a:solidFill>
                <a:schemeClr val="tx1"/>
              </a:solidFill>
            </a:endParaRPr>
          </a:p>
          <a:p>
            <a:pPr>
              <a:buFont typeface="Wingdings" pitchFamily="2" charset="2"/>
              <a:buChar char="Ø"/>
            </a:pPr>
            <a:r>
              <a:rPr lang="es-CO" dirty="0" smtClean="0">
                <a:solidFill>
                  <a:schemeClr val="tx1"/>
                </a:solidFill>
              </a:rPr>
              <a:t>TEODOLINDA YAMILETH ARGUETA</a:t>
            </a:r>
            <a:endParaRPr lang="es-ES" dirty="0" smtClean="0">
              <a:solidFill>
                <a:schemeClr val="tx1"/>
              </a:solidFill>
            </a:endParaRPr>
          </a:p>
          <a:p>
            <a:pPr>
              <a:buFont typeface="Wingdings" pitchFamily="2" charset="2"/>
              <a:buChar char="Ø"/>
            </a:pPr>
            <a:r>
              <a:rPr lang="es-CO" dirty="0" smtClean="0">
                <a:solidFill>
                  <a:schemeClr val="tx1"/>
                </a:solidFill>
              </a:rPr>
              <a:t>SARAÍ ARACELY FLORES SOZA</a:t>
            </a:r>
            <a:endParaRPr lang="es-ES" dirty="0" smtClean="0">
              <a:solidFill>
                <a:schemeClr val="tx1"/>
              </a:solidFill>
            </a:endParaRPr>
          </a:p>
          <a:p>
            <a:pPr>
              <a:buFont typeface="Wingdings" pitchFamily="2" charset="2"/>
              <a:buChar char="Ø"/>
            </a:pPr>
            <a:r>
              <a:rPr lang="es-CO" dirty="0" smtClean="0">
                <a:solidFill>
                  <a:schemeClr val="tx1"/>
                </a:solidFill>
              </a:rPr>
              <a:t>JOSUÉ </a:t>
            </a:r>
            <a:r>
              <a:rPr lang="es-CO" dirty="0" smtClean="0">
                <a:solidFill>
                  <a:schemeClr val="tx1"/>
                </a:solidFill>
              </a:rPr>
              <a:t>SAMUEL PINTO</a:t>
            </a:r>
            <a:endParaRPr lang="es-ES" dirty="0" smtClean="0">
              <a:solidFill>
                <a:schemeClr val="tx1"/>
              </a:solidFill>
            </a:endParaRPr>
          </a:p>
          <a:p>
            <a:pPr>
              <a:buFont typeface="Wingdings" pitchFamily="2" charset="2"/>
              <a:buChar char="Ø"/>
            </a:pPr>
            <a:r>
              <a:rPr lang="es-CO" dirty="0" smtClean="0">
                <a:solidFill>
                  <a:schemeClr val="tx1"/>
                </a:solidFill>
              </a:rPr>
              <a:t>JOSÉ </a:t>
            </a:r>
            <a:r>
              <a:rPr lang="es-CO" dirty="0" smtClean="0">
                <a:solidFill>
                  <a:schemeClr val="tx1"/>
                </a:solidFill>
              </a:rPr>
              <a:t>MAURICIO RAMIREZ</a:t>
            </a:r>
            <a:endParaRPr lang="es-ES" dirty="0" smtClean="0">
              <a:solidFill>
                <a:schemeClr val="tx1"/>
              </a:solidFill>
            </a:endParaRPr>
          </a:p>
          <a:p>
            <a:endParaRPr lang="es-E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2 Marcador de contenido"/>
          <p:cNvSpPr>
            <a:spLocks noGrp="1"/>
          </p:cNvSpPr>
          <p:nvPr>
            <p:ph sz="quarter" idx="1"/>
          </p:nvPr>
        </p:nvSpPr>
        <p:spPr>
          <a:xfrm>
            <a:off x="457200" y="476250"/>
            <a:ext cx="7467600" cy="5997575"/>
          </a:xfrm>
        </p:spPr>
        <p:txBody>
          <a:bodyPr anchor="ctr"/>
          <a:lstStyle/>
          <a:p>
            <a:r>
              <a:rPr lang="es-SV" smtClean="0"/>
              <a:t>"La sociedad cooperativa es una forma de organización social integrada por personas físicas con base en intereses comunes y en los principios de solidaridad, esfuerzo propio y ayuda mutua, con el propósito de satisfacer necesidades individuales y colectivas, a través de la realización de actividades económicas de producción y consumo de bienes y servicios según " LGSM.</a:t>
            </a:r>
            <a:endParaRPr lang="es-CO" smtClean="0"/>
          </a:p>
        </p:txBody>
      </p:sp>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28596" y="928670"/>
            <a:ext cx="8291513" cy="4953013"/>
          </a:xfrm>
        </p:spPr>
        <p:txBody>
          <a:bodyPr>
            <a:normAutofit/>
          </a:bodyPr>
          <a:lstStyle/>
          <a:p>
            <a:pPr marL="274320" indent="-274320" fontAlgn="auto">
              <a:spcAft>
                <a:spcPts val="0"/>
              </a:spcAft>
              <a:buFont typeface="Wingdings"/>
              <a:buChar char=""/>
              <a:defRPr/>
            </a:pPr>
            <a:r>
              <a:rPr lang="es-CO" dirty="0"/>
              <a:t>En su artículo 60 la misma ley señala los principios que deberán observar las </a:t>
            </a:r>
            <a:r>
              <a:rPr lang="es-CO" b="1" dirty="0"/>
              <a:t>cooperativas, </a:t>
            </a:r>
            <a:r>
              <a:rPr lang="es-CO" dirty="0"/>
              <a:t>como a continuación se menciona:</a:t>
            </a:r>
          </a:p>
          <a:p>
            <a:pPr marL="274320" indent="-274320" fontAlgn="auto">
              <a:spcAft>
                <a:spcPts val="0"/>
              </a:spcAft>
              <a:buFont typeface="Wingdings" pitchFamily="2" charset="2"/>
              <a:buChar char="Ø"/>
              <a:defRPr/>
            </a:pPr>
            <a:endParaRPr lang="es-CO" dirty="0" smtClean="0"/>
          </a:p>
          <a:p>
            <a:pPr marL="274320" indent="-274320" fontAlgn="auto">
              <a:spcAft>
                <a:spcPts val="0"/>
              </a:spcAft>
              <a:buFont typeface="Wingdings" pitchFamily="2" charset="2"/>
              <a:buChar char="Ø"/>
              <a:defRPr/>
            </a:pPr>
            <a:r>
              <a:rPr lang="es-CO" dirty="0" smtClean="0"/>
              <a:t>Libertad </a:t>
            </a:r>
            <a:r>
              <a:rPr lang="es-CO" dirty="0"/>
              <a:t>de Asociación y retiro voluntario de los socios.</a:t>
            </a:r>
          </a:p>
          <a:p>
            <a:pPr marL="274320" indent="-274320" fontAlgn="auto">
              <a:spcAft>
                <a:spcPts val="0"/>
              </a:spcAft>
              <a:buFont typeface="Wingdings" pitchFamily="2" charset="2"/>
              <a:buChar char="Ø"/>
              <a:defRPr/>
            </a:pPr>
            <a:r>
              <a:rPr lang="es-CO" dirty="0"/>
              <a:t>Administración democrática.</a:t>
            </a:r>
          </a:p>
          <a:p>
            <a:pPr marL="274320" indent="-274320" fontAlgn="auto">
              <a:spcAft>
                <a:spcPts val="0"/>
              </a:spcAft>
              <a:buFont typeface="Wingdings" pitchFamily="2" charset="2"/>
              <a:buChar char="Ø"/>
              <a:defRPr/>
            </a:pPr>
            <a:r>
              <a:rPr lang="es-CO" dirty="0"/>
              <a:t>Limitaciones intereses y algunas aportaciones de los socios si así se pactará.</a:t>
            </a:r>
          </a:p>
          <a:p>
            <a:pPr marL="274320" indent="-274320" fontAlgn="auto">
              <a:spcAft>
                <a:spcPts val="0"/>
              </a:spcAft>
              <a:buFont typeface="Wingdings" pitchFamily="2" charset="2"/>
              <a:buChar char="Ø"/>
              <a:defRPr/>
            </a:pPr>
            <a:r>
              <a:rPr lang="es-CO" dirty="0" smtClean="0"/>
              <a:t>Participación </a:t>
            </a:r>
            <a:r>
              <a:rPr lang="es-CO" dirty="0"/>
              <a:t>en la integración cooperativa.</a:t>
            </a:r>
          </a:p>
          <a:p>
            <a:pPr marL="274320" indent="-274320" fontAlgn="auto">
              <a:spcAft>
                <a:spcPts val="0"/>
              </a:spcAft>
              <a:buFont typeface="Wingdings" pitchFamily="2" charset="2"/>
              <a:buChar char="Ø"/>
              <a:defRPr/>
            </a:pPr>
            <a:r>
              <a:rPr lang="es-CO" dirty="0"/>
              <a:t>Respeto al derecho individual de los socios de pertenecer a cualquier partido político o de una asociación religiosa.</a:t>
            </a:r>
          </a:p>
          <a:p>
            <a:pPr marL="274320" indent="-274320" fontAlgn="auto">
              <a:spcAft>
                <a:spcPts val="0"/>
              </a:spcAft>
              <a:buNone/>
              <a:defRPr/>
            </a:pPr>
            <a:endParaRPr lang="es-CO" dirty="0"/>
          </a:p>
        </p:txBody>
      </p:sp>
    </p:spTree>
  </p:cSld>
  <p:clrMapOvr>
    <a:masterClrMapping/>
  </p:clrMapOvr>
  <p:transition>
    <p:circl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chor="ctr"/>
          <a:lstStyle/>
          <a:p>
            <a:pPr algn="ctr" fontAlgn="auto">
              <a:spcAft>
                <a:spcPts val="0"/>
              </a:spcAft>
              <a:defRPr/>
            </a:pPr>
            <a:r>
              <a:rPr lang="es-CO" sz="2400" b="1" dirty="0">
                <a:solidFill>
                  <a:schemeClr val="tx1"/>
                </a:solidFill>
              </a:rPr>
              <a:t>La clasificación de las Sociedades Cooperativas obedece a 3 criterios que son</a:t>
            </a:r>
            <a:r>
              <a:rPr lang="es-CO" sz="2400" b="1" dirty="0" smtClean="0">
                <a:solidFill>
                  <a:schemeClr val="tx1"/>
                </a:solidFill>
              </a:rPr>
              <a:t>:</a:t>
            </a:r>
            <a:endParaRPr lang="es-CO" sz="2400" b="1" dirty="0">
              <a:solidFill>
                <a:schemeClr val="tx1"/>
              </a:solidFill>
            </a:endParaRPr>
          </a:p>
        </p:txBody>
      </p:sp>
      <p:sp>
        <p:nvSpPr>
          <p:cNvPr id="3" name="2 Marcador de contenido"/>
          <p:cNvSpPr>
            <a:spLocks noGrp="1"/>
          </p:cNvSpPr>
          <p:nvPr>
            <p:ph sz="quarter" idx="1"/>
          </p:nvPr>
        </p:nvSpPr>
        <p:spPr>
          <a:xfrm>
            <a:off x="457200" y="1600200"/>
            <a:ext cx="7467600" cy="4873625"/>
          </a:xfrm>
        </p:spPr>
        <p:txBody>
          <a:bodyPr>
            <a:normAutofit/>
          </a:bodyPr>
          <a:lstStyle/>
          <a:p>
            <a:pPr marL="457200" indent="-457200" fontAlgn="auto">
              <a:spcAft>
                <a:spcPts val="0"/>
              </a:spcAft>
              <a:buFont typeface="+mj-lt"/>
              <a:buAutoNum type="arabicPeriod"/>
              <a:defRPr/>
            </a:pPr>
            <a:r>
              <a:rPr lang="es-CO" dirty="0"/>
              <a:t>Por su objeto.</a:t>
            </a:r>
          </a:p>
          <a:p>
            <a:pPr marL="457200" indent="-457200" fontAlgn="auto">
              <a:spcAft>
                <a:spcPts val="0"/>
              </a:spcAft>
              <a:buFont typeface="+mj-lt"/>
              <a:buAutoNum type="arabicPeriod"/>
              <a:defRPr/>
            </a:pPr>
            <a:r>
              <a:rPr lang="es-CO" dirty="0"/>
              <a:t>Por la variedad de objeto.</a:t>
            </a:r>
          </a:p>
          <a:p>
            <a:pPr marL="457200" indent="-457200" fontAlgn="auto">
              <a:spcAft>
                <a:spcPts val="0"/>
              </a:spcAft>
              <a:buFont typeface="+mj-lt"/>
              <a:buAutoNum type="arabicPeriod"/>
              <a:defRPr/>
            </a:pPr>
            <a:r>
              <a:rPr lang="es-CO" dirty="0"/>
              <a:t>Por el grado que ocupa en la organización federativa.</a:t>
            </a:r>
          </a:p>
          <a:p>
            <a:pPr marL="0" indent="0" fontAlgn="auto">
              <a:spcAft>
                <a:spcPts val="0"/>
              </a:spcAft>
              <a:buFont typeface="Wingdings"/>
              <a:buNone/>
              <a:defRPr/>
            </a:pPr>
            <a:endParaRPr lang="es-CO" dirty="0" smtClean="0"/>
          </a:p>
          <a:p>
            <a:pPr marL="0" indent="0" fontAlgn="auto">
              <a:spcAft>
                <a:spcPts val="0"/>
              </a:spcAft>
              <a:buFont typeface="Wingdings"/>
              <a:buNone/>
              <a:defRPr/>
            </a:pPr>
            <a:r>
              <a:rPr lang="es-CO" dirty="0" smtClean="0"/>
              <a:t>Las </a:t>
            </a:r>
            <a:r>
              <a:rPr lang="es-CO" dirty="0"/>
              <a:t>Sociedades Cooperativas se rigen por el Código de Comercio y las Leyes especiales para cada tipo de estas y las Asociaciones Cooperativas se rigen del Reglamento de la Ley General y por la Ley de Creación del INSAFOCOOP. </a:t>
            </a:r>
          </a:p>
          <a:p>
            <a:pPr marL="0" indent="0" fontAlgn="auto">
              <a:spcAft>
                <a:spcPts val="0"/>
              </a:spcAft>
              <a:buFont typeface="Wingdings"/>
              <a:buNone/>
              <a:defRPr/>
            </a:pPr>
            <a:endParaRPr lang="es-CO" dirty="0"/>
          </a:p>
        </p:txBody>
      </p:sp>
    </p:spTree>
  </p:cSld>
  <p:clrMapOvr>
    <a:masterClrMapping/>
  </p:clrMapOvr>
  <p:transition>
    <p:wheel spokes="3"/>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bwMode="auto"/>
        <p:txBody>
          <a:bodyPr wrap="square" lIns="91440" tIns="45720" rIns="91440" bIns="45720" numCol="1" anchorCtr="0" compatLnSpc="1">
            <a:prstTxWarp prst="textNoShape">
              <a:avLst/>
            </a:prstTxWarp>
            <a:normAutofit/>
          </a:bodyPr>
          <a:lstStyle/>
          <a:p>
            <a:pPr algn="ctr"/>
            <a:r>
              <a:rPr lang="es-CO" sz="2400" b="1" cap="none" dirty="0" smtClean="0">
                <a:solidFill>
                  <a:schemeClr val="tx1"/>
                </a:solidFill>
              </a:rPr>
              <a:t>CARACTERISTICAS DE LAS SOCIEDADES COOPERATIVAS</a:t>
            </a:r>
            <a:endParaRPr lang="es-ES_tradnl" sz="2400" b="1" cap="none" dirty="0" smtClean="0">
              <a:solidFill>
                <a:schemeClr val="tx1"/>
              </a:solidFill>
            </a:endParaRPr>
          </a:p>
        </p:txBody>
      </p:sp>
      <p:sp>
        <p:nvSpPr>
          <p:cNvPr id="24578" name="2 Marcador de contenido"/>
          <p:cNvSpPr>
            <a:spLocks noGrp="1"/>
          </p:cNvSpPr>
          <p:nvPr>
            <p:ph sz="quarter" idx="1"/>
          </p:nvPr>
        </p:nvSpPr>
        <p:spPr>
          <a:xfrm>
            <a:off x="457200" y="1600200"/>
            <a:ext cx="7467600" cy="4873625"/>
          </a:xfrm>
        </p:spPr>
        <p:txBody>
          <a:bodyPr/>
          <a:lstStyle/>
          <a:p>
            <a:r>
              <a:rPr lang="es-CO" sz="1800" dirty="0" smtClean="0"/>
              <a:t>Por lo menos, de un número de diez socios.</a:t>
            </a:r>
          </a:p>
          <a:p>
            <a:endParaRPr lang="es-CO" sz="1800" dirty="0" smtClean="0"/>
          </a:p>
          <a:p>
            <a:r>
              <a:rPr lang="es-CO" sz="1800" dirty="0" smtClean="0"/>
              <a:t>Un capital variable e ilimitado y principalmente debe funcionar sobre principios de igualdad dentro del régimen de derechos y obligaciones de sus miembros.</a:t>
            </a:r>
          </a:p>
          <a:p>
            <a:endParaRPr lang="es-CO" sz="1800" dirty="0" smtClean="0"/>
          </a:p>
          <a:p>
            <a:r>
              <a:rPr lang="es-CO" sz="1800" dirty="0" smtClean="0"/>
              <a:t>Ningún socio puede tener capital social superior a ¢5,000 o su equivalente en dólares $571.43.</a:t>
            </a:r>
          </a:p>
          <a:p>
            <a:endParaRPr lang="es-CO" sz="1800" dirty="0" smtClean="0"/>
          </a:p>
          <a:p>
            <a:r>
              <a:rPr lang="es-CO" sz="1800" dirty="0" smtClean="0"/>
              <a:t>Las acciones o aportaciones siempre serán nominativas.</a:t>
            </a:r>
          </a:p>
          <a:p>
            <a:endParaRPr lang="es-CO" sz="1800" dirty="0" smtClean="0"/>
          </a:p>
          <a:p>
            <a:r>
              <a:rPr lang="es-CO" sz="1800" dirty="0" smtClean="0"/>
              <a:t>El socio solo tiene derecho a un voto, no importando el número de acciones que tenga.</a:t>
            </a:r>
            <a:endParaRPr lang="es-ES_tradnl" sz="1800" dirty="0" smtClean="0"/>
          </a:p>
        </p:txBody>
      </p:sp>
    </p:spTree>
  </p:cSld>
  <p:clrMapOvr>
    <a:masterClrMapping/>
  </p:clrMapOvr>
  <p:transition>
    <p:split orient="vert" dir="in"/>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bwMode="auto"/>
        <p:txBody>
          <a:bodyPr wrap="square" lIns="91440" tIns="45720" rIns="91440" bIns="45720" numCol="1" anchorCtr="0" compatLnSpc="1">
            <a:prstTxWarp prst="textNoShape">
              <a:avLst/>
            </a:prstTxWarp>
            <a:normAutofit/>
          </a:bodyPr>
          <a:lstStyle/>
          <a:p>
            <a:pPr algn="ctr"/>
            <a:r>
              <a:rPr lang="es-CO" sz="2400" b="1" cap="none" dirty="0" smtClean="0">
                <a:solidFill>
                  <a:schemeClr val="tx1"/>
                </a:solidFill>
              </a:rPr>
              <a:t>CONCEPTOS RELACIONADOS CON LAS SOCIEDADES COOPERATIVAS</a:t>
            </a:r>
            <a:endParaRPr lang="es-ES_tradnl" sz="2400" b="1" cap="none" dirty="0" smtClean="0">
              <a:solidFill>
                <a:schemeClr val="tx1"/>
              </a:solidFill>
            </a:endParaRPr>
          </a:p>
        </p:txBody>
      </p:sp>
      <p:sp>
        <p:nvSpPr>
          <p:cNvPr id="25602" name="2 Marcador de contenido"/>
          <p:cNvSpPr>
            <a:spLocks noGrp="1"/>
          </p:cNvSpPr>
          <p:nvPr>
            <p:ph sz="quarter" idx="1"/>
          </p:nvPr>
        </p:nvSpPr>
        <p:spPr>
          <a:xfrm>
            <a:off x="468313" y="1412875"/>
            <a:ext cx="8424862" cy="5060950"/>
          </a:xfrm>
        </p:spPr>
        <p:txBody>
          <a:bodyPr/>
          <a:lstStyle/>
          <a:p>
            <a:r>
              <a:rPr lang="es-CO" sz="1800" b="1" dirty="0" smtClean="0"/>
              <a:t>La Sociedad</a:t>
            </a:r>
            <a:endParaRPr lang="es-CO" sz="1800" dirty="0" smtClean="0"/>
          </a:p>
          <a:p>
            <a:pPr>
              <a:buFont typeface="Wingdings" pitchFamily="2" charset="2"/>
              <a:buNone/>
            </a:pPr>
            <a:r>
              <a:rPr lang="es-CO" sz="1800" dirty="0" smtClean="0"/>
              <a:t>     es el conjunto de individuos que comparten fines, conductas y cultura, y que se relacionan interactuando entre sí, cooperativamente.</a:t>
            </a:r>
            <a:endParaRPr lang="es-CO" sz="1800" b="1" dirty="0" smtClean="0"/>
          </a:p>
          <a:p>
            <a:r>
              <a:rPr lang="es-CO" sz="1800" b="1" dirty="0" smtClean="0"/>
              <a:t>Sociedad:</a:t>
            </a:r>
            <a:endParaRPr lang="es-CO" sz="1800" dirty="0" smtClean="0"/>
          </a:p>
          <a:p>
            <a:pPr>
              <a:buFont typeface="Wingdings" pitchFamily="2" charset="2"/>
              <a:buNone/>
            </a:pPr>
            <a:r>
              <a:rPr lang="es-CO" sz="1800" dirty="0" smtClean="0"/>
              <a:t>     Es el ente jurídico resultante de un contrato solemne, celebrado entre dos o más personas, que estipulan poner en común bienes o industria, con la finalidad de repartir entre sí los beneficios que provengan de los negocios a que van a dedicarse.</a:t>
            </a:r>
            <a:endParaRPr lang="es-CO" sz="1800" b="1" dirty="0" smtClean="0"/>
          </a:p>
          <a:p>
            <a:r>
              <a:rPr lang="es-CO" sz="1800" b="1" dirty="0" smtClean="0"/>
              <a:t>Sociedad Cooperativa:</a:t>
            </a:r>
            <a:endParaRPr lang="es-CO" sz="1800" dirty="0" smtClean="0"/>
          </a:p>
          <a:p>
            <a:pPr>
              <a:buFont typeface="Wingdings" pitchFamily="2" charset="2"/>
              <a:buNone/>
            </a:pPr>
            <a:r>
              <a:rPr lang="es-CO" sz="1800" dirty="0" smtClean="0"/>
              <a:t>    “Es una Sociedad Mercantil”, que se constituye bajo razón social o denominación de capital variable, dividido en cuotas o participaciones sociales, o bien dividido en acciones, cuya actividad social se presta exclusivamente    a favor de sus socios, los que responden limitada o ilimitadamente por las operaciones sociales, según la forma adoptada.</a:t>
            </a:r>
            <a:endParaRPr lang="es-CO" sz="1800" b="1" dirty="0" smtClean="0"/>
          </a:p>
        </p:txBody>
      </p:sp>
    </p:spTree>
  </p:cSld>
  <p:clrMapOvr>
    <a:masterClrMapping/>
  </p:clrMapOvr>
  <p:transition>
    <p:pull dir="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2 Marcador de contenido"/>
          <p:cNvSpPr>
            <a:spLocks noGrp="1"/>
          </p:cNvSpPr>
          <p:nvPr>
            <p:ph sz="quarter" idx="1"/>
          </p:nvPr>
        </p:nvSpPr>
        <p:spPr>
          <a:xfrm>
            <a:off x="457200" y="404813"/>
            <a:ext cx="8218488" cy="6069012"/>
          </a:xfrm>
        </p:spPr>
        <p:txBody>
          <a:bodyPr/>
          <a:lstStyle/>
          <a:p>
            <a:r>
              <a:rPr lang="es-CO" sz="1800" b="1" smtClean="0"/>
              <a:t>Cooperativa:</a:t>
            </a:r>
            <a:endParaRPr lang="es-CO" sz="1800" smtClean="0"/>
          </a:p>
          <a:p>
            <a:pPr>
              <a:buFont typeface="Wingdings" pitchFamily="2" charset="2"/>
              <a:buNone/>
            </a:pPr>
            <a:r>
              <a:rPr lang="es-CO" sz="1800" smtClean="0"/>
              <a:t>    Toda unión de personas que tiene por fin el mejoramiento económico y social de sus miembros, por la explotación, de una empresa sobre la base de la ayuda recíproca, y que se conforman a los Principios de Rochdale</a:t>
            </a:r>
          </a:p>
          <a:p>
            <a:pPr>
              <a:buFont typeface="Wingdings" pitchFamily="2" charset="2"/>
              <a:buNone/>
            </a:pPr>
            <a:endParaRPr lang="es-CO" sz="1800" smtClean="0"/>
          </a:p>
          <a:p>
            <a:r>
              <a:rPr lang="es-CO" sz="1800" b="1" smtClean="0"/>
              <a:t>Acto Cooperativo.</a:t>
            </a:r>
          </a:p>
          <a:p>
            <a:r>
              <a:rPr lang="es-CO" sz="1800" b="1" smtClean="0"/>
              <a:t>Cooperativas de Producción Industrial.</a:t>
            </a:r>
          </a:p>
          <a:p>
            <a:r>
              <a:rPr lang="es-CO" sz="1800" b="1" smtClean="0"/>
              <a:t>Cooperativas de Producción Agrícola.</a:t>
            </a:r>
          </a:p>
          <a:p>
            <a:r>
              <a:rPr lang="es-CO" sz="1800" b="1" smtClean="0"/>
              <a:t>Cooperativas de Servicios.</a:t>
            </a:r>
          </a:p>
          <a:p>
            <a:r>
              <a:rPr lang="es-CO" sz="1800" b="1" smtClean="0"/>
              <a:t>Cooperativas de Crédito.</a:t>
            </a:r>
            <a:endParaRPr lang="es-ES_tradnl" sz="1800" smtClean="0"/>
          </a:p>
          <a:p>
            <a:endParaRPr lang="es-ES_tradnl" smtClean="0"/>
          </a:p>
        </p:txBody>
      </p:sp>
    </p:spTree>
  </p:cSld>
  <p:clrMapOvr>
    <a:masterClrMapping/>
  </p:clrMapOvr>
  <p:transition>
    <p:pull dir="l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bwMode="auto"/>
        <p:txBody>
          <a:bodyPr wrap="square" lIns="91440" tIns="45720" rIns="91440" bIns="45720" numCol="1" anchorCtr="0" compatLnSpc="1">
            <a:prstTxWarp prst="textNoShape">
              <a:avLst/>
            </a:prstTxWarp>
          </a:bodyPr>
          <a:lstStyle/>
          <a:p>
            <a:pPr algn="ctr"/>
            <a:r>
              <a:rPr lang="es-CO" b="1" cap="none" smtClean="0">
                <a:solidFill>
                  <a:schemeClr val="tx1"/>
                </a:solidFill>
              </a:rPr>
              <a:t>CLASIFICACIÓN DE LAS COOPERATIVAS</a:t>
            </a:r>
            <a:endParaRPr lang="es-ES_tradnl" b="1" cap="none" smtClean="0">
              <a:solidFill>
                <a:schemeClr val="tx1"/>
              </a:solidFill>
            </a:endParaRPr>
          </a:p>
        </p:txBody>
      </p:sp>
      <p:sp>
        <p:nvSpPr>
          <p:cNvPr id="27650" name="2 Marcador de contenido"/>
          <p:cNvSpPr>
            <a:spLocks noGrp="1"/>
          </p:cNvSpPr>
          <p:nvPr>
            <p:ph sz="quarter" idx="1"/>
          </p:nvPr>
        </p:nvSpPr>
        <p:spPr>
          <a:xfrm>
            <a:off x="457200" y="1484313"/>
            <a:ext cx="8291513" cy="5113337"/>
          </a:xfrm>
        </p:spPr>
        <p:txBody>
          <a:bodyPr/>
          <a:lstStyle/>
          <a:p>
            <a:r>
              <a:rPr lang="es-CO" sz="1800" smtClean="0"/>
              <a:t>Conforme a la legislación salvadoreña los criterios aceptados para clasificarlas son:</a:t>
            </a:r>
            <a:endParaRPr lang="es-CO" sz="1800" b="1" smtClean="0"/>
          </a:p>
          <a:p>
            <a:r>
              <a:rPr lang="es-CO" sz="1800" b="1" smtClean="0"/>
              <a:t>Por el objeto de Estudio:</a:t>
            </a:r>
            <a:endParaRPr lang="es-CO" sz="1800" smtClean="0"/>
          </a:p>
          <a:p>
            <a:r>
              <a:rPr lang="es-CO" sz="1800" smtClean="0"/>
              <a:t>La finalidad de los servicios que puede tener la cooperativa, serán de acuerdo a las necesidades que sus miembros pueden tener, ya sean de bienes o servicios.</a:t>
            </a:r>
            <a:endParaRPr lang="es-CO" sz="1800" b="1" smtClean="0"/>
          </a:p>
          <a:p>
            <a:r>
              <a:rPr lang="es-CO" sz="1800" b="1" smtClean="0"/>
              <a:t>1. Cooperativas de Distribución:</a:t>
            </a:r>
            <a:endParaRPr lang="es-CO" sz="1800" smtClean="0"/>
          </a:p>
          <a:p>
            <a:r>
              <a:rPr lang="es-CO" sz="1800" smtClean="0"/>
              <a:t>Son las que procuran a los cooperadores (cooperativistas) los bienes y servicios que necesitan para la satisfacción de sus finalidades, dentro de ellas están:</a:t>
            </a:r>
          </a:p>
          <a:p>
            <a:r>
              <a:rPr lang="es-CO" sz="1800" smtClean="0"/>
              <a:t>Cooperativas de Consumo.</a:t>
            </a:r>
          </a:p>
          <a:p>
            <a:r>
              <a:rPr lang="es-CO" sz="1800" smtClean="0"/>
              <a:t>Cooperativas de Servicio.</a:t>
            </a:r>
          </a:p>
          <a:p>
            <a:r>
              <a:rPr lang="es-CO" sz="1800" smtClean="0"/>
              <a:t>Cooperativas de Ahorro.</a:t>
            </a:r>
          </a:p>
          <a:p>
            <a:r>
              <a:rPr lang="es-CO" sz="1800" smtClean="0"/>
              <a:t>Cooperativas de Crédito.</a:t>
            </a:r>
          </a:p>
          <a:p>
            <a:r>
              <a:rPr lang="es-CO" sz="1800" smtClean="0"/>
              <a:t>Cooperativas de Seguros.</a:t>
            </a:r>
          </a:p>
          <a:p>
            <a:pPr>
              <a:buFont typeface="Wingdings" pitchFamily="2" charset="2"/>
              <a:buNone/>
            </a:pPr>
            <a:endParaRPr lang="es-ES_tradnl" sz="1800" smtClean="0"/>
          </a:p>
        </p:txBody>
      </p:sp>
    </p:spTree>
  </p:cSld>
  <p:clrMapOvr>
    <a:masterClrMapping/>
  </p:clrMapOvr>
  <p:transition>
    <p:strips dir="l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2 Marcador de contenido"/>
          <p:cNvSpPr>
            <a:spLocks noGrp="1"/>
          </p:cNvSpPr>
          <p:nvPr>
            <p:ph sz="quarter" idx="1"/>
          </p:nvPr>
        </p:nvSpPr>
        <p:spPr>
          <a:xfrm>
            <a:off x="611188" y="836613"/>
            <a:ext cx="7570787" cy="5421312"/>
          </a:xfrm>
        </p:spPr>
        <p:txBody>
          <a:bodyPr/>
          <a:lstStyle/>
          <a:p>
            <a:r>
              <a:rPr lang="es-CO" sz="1800" b="1" smtClean="0"/>
              <a:t>2. Cooperativas de Colocación de la Producción:</a:t>
            </a:r>
            <a:endParaRPr lang="es-CO" sz="1800" smtClean="0"/>
          </a:p>
          <a:p>
            <a:pPr>
              <a:buFont typeface="Wingdings" pitchFamily="2" charset="2"/>
              <a:buNone/>
            </a:pPr>
            <a:r>
              <a:rPr lang="es-CO" sz="1800" smtClean="0"/>
              <a:t>    Procuran comercializar en el mercado la producción de sus asociados o socios, en su caso, sea tal como lo han recibido de estos, sea luego de fraccionarla, o de acondicionarla, o bien de someterla a un proceso de transformación o elaboración. Sirven a un grupo o sector profesional, y en atención a su composición pueden ser de pescadores, caficultores, ganaderos, algodoneros, etc.</a:t>
            </a:r>
            <a:endParaRPr lang="es-CO" sz="1800" b="1" smtClean="0"/>
          </a:p>
          <a:p>
            <a:r>
              <a:rPr lang="es-CO" sz="1800" b="1" smtClean="0"/>
              <a:t>3. Cooperativas de Trabajo:</a:t>
            </a:r>
            <a:endParaRPr lang="es-CO" sz="1800" smtClean="0"/>
          </a:p>
          <a:p>
            <a:pPr>
              <a:buFont typeface="Wingdings" pitchFamily="2" charset="2"/>
              <a:buNone/>
            </a:pPr>
            <a:r>
              <a:rPr lang="es-CO" sz="1800" smtClean="0"/>
              <a:t>     Son las que organizan en común el trabajo de sus miembros, brindándoles precisamente la ocasión de ese trabajo. El trabajo hecho a través de la cooperativa podrá ser de la más variada índole lo que permitirá hablar de una cooperativa de producción industrial, de transporte, etc.</a:t>
            </a:r>
            <a:endParaRPr lang="es-ES_tradnl" sz="1800" smtClean="0"/>
          </a:p>
        </p:txBody>
      </p:sp>
    </p:spTree>
  </p:cSld>
  <p:clrMapOvr>
    <a:masterClrMapping/>
  </p:clrMapOvr>
  <p:transition>
    <p:pull dir="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2 Marcador de contenido"/>
          <p:cNvSpPr>
            <a:spLocks noGrp="1"/>
          </p:cNvSpPr>
          <p:nvPr>
            <p:ph sz="quarter" idx="1"/>
          </p:nvPr>
        </p:nvSpPr>
        <p:spPr>
          <a:xfrm>
            <a:off x="900113" y="981075"/>
            <a:ext cx="7467600" cy="4873625"/>
          </a:xfrm>
        </p:spPr>
        <p:txBody>
          <a:bodyPr/>
          <a:lstStyle/>
          <a:p>
            <a:r>
              <a:rPr lang="es-CO" sz="1800" b="1" smtClean="0"/>
              <a:t>Por la Variedad del Objeto Social:</a:t>
            </a:r>
          </a:p>
          <a:p>
            <a:pPr>
              <a:buFont typeface="Wingdings" pitchFamily="2" charset="2"/>
              <a:buNone/>
            </a:pPr>
            <a:r>
              <a:rPr lang="es-CO" sz="1800" smtClean="0"/>
              <a:t>    Cuando se combinan varias de las finalidades indicadas anteriormente, se clasifican en:</a:t>
            </a:r>
          </a:p>
          <a:p>
            <a:pPr>
              <a:buFont typeface="Wingdings" pitchFamily="2" charset="2"/>
              <a:buChar char="Ø"/>
            </a:pPr>
            <a:r>
              <a:rPr lang="es-CO" sz="1800" b="1" smtClean="0"/>
              <a:t>Unifuncionales.</a:t>
            </a:r>
          </a:p>
          <a:p>
            <a:pPr>
              <a:buFont typeface="Wingdings" pitchFamily="2" charset="2"/>
              <a:buChar char="Ø"/>
            </a:pPr>
            <a:r>
              <a:rPr lang="es-CO" sz="1800" b="1" smtClean="0"/>
              <a:t>Multifuncionales.</a:t>
            </a:r>
          </a:p>
          <a:p>
            <a:pPr>
              <a:buFont typeface="Wingdings" pitchFamily="2" charset="2"/>
              <a:buChar char="Ø"/>
            </a:pPr>
            <a:r>
              <a:rPr lang="es-CO" sz="1800" b="1" smtClean="0"/>
              <a:t>Integrales</a:t>
            </a:r>
            <a:r>
              <a:rPr lang="es-CO" sz="1800" smtClean="0"/>
              <a:t>.</a:t>
            </a:r>
            <a:endParaRPr lang="es-CO" sz="1800" b="1" smtClean="0"/>
          </a:p>
          <a:p>
            <a:pPr>
              <a:buFont typeface="Wingdings" pitchFamily="2" charset="2"/>
              <a:buNone/>
            </a:pPr>
            <a:endParaRPr lang="es-CO" sz="1800" b="1" smtClean="0"/>
          </a:p>
          <a:p>
            <a:r>
              <a:rPr lang="es-CO" sz="1800" b="1" smtClean="0"/>
              <a:t>Unifuncionales:</a:t>
            </a:r>
            <a:endParaRPr lang="es-CO" sz="1800" smtClean="0"/>
          </a:p>
          <a:p>
            <a:r>
              <a:rPr lang="es-CO" sz="1800" smtClean="0"/>
              <a:t>O unitarias, son las cooperativas que persiguen un solo objeto (actividad).</a:t>
            </a:r>
            <a:endParaRPr lang="es-CO" sz="1800" b="1" smtClean="0"/>
          </a:p>
          <a:p>
            <a:r>
              <a:rPr lang="es-CO" sz="1800" b="1" smtClean="0"/>
              <a:t>Multifuncionales:</a:t>
            </a:r>
            <a:endParaRPr lang="es-CO" sz="1800" smtClean="0"/>
          </a:p>
          <a:p>
            <a:r>
              <a:rPr lang="es-CO" sz="1800" smtClean="0"/>
              <a:t>O mixta, cuando tienen dos o más finalidades, para el caso, de ahorro y crédito; de consumo y crédito; de consumo, crédito y vivienda, etc.</a:t>
            </a:r>
            <a:endParaRPr lang="es-CO" sz="1800" b="1" smtClean="0"/>
          </a:p>
        </p:txBody>
      </p:sp>
    </p:spTree>
  </p:cSld>
  <p:clrMapOvr>
    <a:masterClrMapping/>
  </p:clrMapOvr>
  <p:transition>
    <p:newsflash/>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2 Marcador de contenido"/>
          <p:cNvSpPr>
            <a:spLocks noGrp="1"/>
          </p:cNvSpPr>
          <p:nvPr>
            <p:ph sz="quarter" idx="1"/>
          </p:nvPr>
        </p:nvSpPr>
        <p:spPr>
          <a:xfrm>
            <a:off x="457200" y="549275"/>
            <a:ext cx="8147050" cy="5924550"/>
          </a:xfrm>
        </p:spPr>
        <p:txBody>
          <a:bodyPr/>
          <a:lstStyle/>
          <a:p>
            <a:pPr marL="342900" indent="-342900"/>
            <a:r>
              <a:rPr lang="es-CO" sz="1800" b="1" smtClean="0"/>
              <a:t>Integrales:</a:t>
            </a:r>
            <a:endParaRPr lang="es-CO" sz="1800" smtClean="0"/>
          </a:p>
          <a:p>
            <a:pPr marL="342900" indent="-342900">
              <a:buFont typeface="Wingdings" pitchFamily="2" charset="2"/>
              <a:buNone/>
            </a:pPr>
            <a:r>
              <a:rPr lang="es-CO" sz="1800" smtClean="0"/>
              <a:t>    Cuando tienen por objeto satisfacer la totalidad de las necesidades socioeconómicas de sus socios o asociados. Estrictamente este propósito es imposible cumplirlo pero se designará a las cooperativas que tienen una considerable variedad de objetos.</a:t>
            </a:r>
          </a:p>
          <a:p>
            <a:pPr marL="342900" indent="-342900">
              <a:buFont typeface="Wingdings" pitchFamily="2" charset="2"/>
              <a:buAutoNum type="alphaLcParenR"/>
            </a:pPr>
            <a:endParaRPr lang="es-CO" sz="1800" smtClean="0"/>
          </a:p>
          <a:p>
            <a:pPr marL="342900" indent="-342900">
              <a:buFont typeface="Wingdings" pitchFamily="2" charset="2"/>
              <a:buAutoNum type="alphaLcParenR"/>
            </a:pPr>
            <a:r>
              <a:rPr lang="es-CO" sz="1800" smtClean="0"/>
              <a:t>Por la Integración Cooperativista:</a:t>
            </a:r>
          </a:p>
          <a:p>
            <a:pPr marL="342900" indent="-342900">
              <a:buFont typeface="Wingdings" pitchFamily="2" charset="2"/>
              <a:buAutoNum type="alphaLcParenR"/>
            </a:pPr>
            <a:r>
              <a:rPr lang="es-CO" sz="1800" smtClean="0"/>
              <a:t>Cooperativas de Primer Grado.</a:t>
            </a:r>
          </a:p>
          <a:p>
            <a:pPr marL="342900" indent="-342900">
              <a:buFont typeface="Wingdings" pitchFamily="2" charset="2"/>
              <a:buAutoNum type="alphaLcParenR"/>
            </a:pPr>
            <a:r>
              <a:rPr lang="es-CO" sz="1800" smtClean="0"/>
              <a:t>Cooperativas de Segundo Grado.</a:t>
            </a:r>
          </a:p>
          <a:p>
            <a:pPr marL="342900" indent="-342900">
              <a:buFont typeface="Wingdings" pitchFamily="2" charset="2"/>
              <a:buAutoNum type="alphaLcParenR"/>
            </a:pPr>
            <a:r>
              <a:rPr lang="es-CO" sz="1800" smtClean="0"/>
              <a:t>Cooperativas de Tercer Grado.</a:t>
            </a:r>
          </a:p>
          <a:p>
            <a:pPr marL="342900" indent="-342900"/>
            <a:endParaRPr lang="es-CO" sz="1800" b="1" smtClean="0"/>
          </a:p>
          <a:p>
            <a:pPr marL="342900" indent="-342900">
              <a:buFont typeface="Wingdings" pitchFamily="2" charset="2"/>
              <a:buAutoNum type="alphaUcPeriod"/>
            </a:pPr>
            <a:r>
              <a:rPr lang="es-CO" sz="1800" b="1" smtClean="0"/>
              <a:t>Cooperativas de Primer Grado</a:t>
            </a:r>
            <a:endParaRPr lang="es-CO" sz="1800" smtClean="0"/>
          </a:p>
          <a:p>
            <a:pPr marL="342900" indent="-342900">
              <a:buFont typeface="Wingdings" pitchFamily="2" charset="2"/>
              <a:buNone/>
            </a:pPr>
            <a:r>
              <a:rPr lang="es-CO" sz="1800" smtClean="0"/>
              <a:t>      O de “base”, una Cooperativa simple en donde la Asamblea General de Socios o Asociados en su caso, constituyen la primera instancia.</a:t>
            </a:r>
          </a:p>
        </p:txBody>
      </p:sp>
    </p:spTree>
  </p:cSld>
  <p:clrMapOvr>
    <a:masterClrMapping/>
  </p:clrMapOvr>
  <p:transition>
    <p:pull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http://3.bp.blogspot.com/_p81ph-oc0Es/TO-k34KqZYI/AAAAAAAAAAU/Pz7LiyoYLqk/s1600/identidad-cooperativa.jpg"/>
          <p:cNvPicPr>
            <a:picLocks noChangeAspect="1" noChangeArrowheads="1"/>
          </p:cNvPicPr>
          <p:nvPr/>
        </p:nvPicPr>
        <p:blipFill>
          <a:blip r:embed="rId2">
            <a:extLst>
              <a:ext uri="{28A0092B-C50C-407E-A947-70E740481C1C}"/>
            </a:extLst>
          </a:blip>
          <a:srcRect/>
          <a:stretch>
            <a:fillRect/>
          </a:stretch>
        </p:blipFill>
        <p:spPr bwMode="auto">
          <a:xfrm>
            <a:off x="1614019" y="620688"/>
            <a:ext cx="4077183" cy="2592288"/>
          </a:xfrm>
          <a:prstGeom prst="rect">
            <a:avLst/>
          </a:prstGeom>
        </p:spPr>
        <p:style>
          <a:lnRef idx="1">
            <a:schemeClr val="accent5"/>
          </a:lnRef>
          <a:fillRef idx="2">
            <a:schemeClr val="accent5"/>
          </a:fillRef>
          <a:effectRef idx="1">
            <a:schemeClr val="accent5"/>
          </a:effectRef>
          <a:fontRef idx="minor">
            <a:schemeClr val="dk1"/>
          </a:fontRef>
        </p:style>
      </p:pic>
      <p:pic>
        <p:nvPicPr>
          <p:cNvPr id="13314" name="Picture 4" descr="http://2.bp.blogspot.com/-lVFCaL0RcQs/TecDOYbTugI/AAAAAAAAAB4/anpJ2KJDAEg/s1600/trab-cooperativo1.jpg"/>
          <p:cNvPicPr>
            <a:picLocks noChangeAspect="1" noChangeArrowheads="1"/>
          </p:cNvPicPr>
          <p:nvPr/>
        </p:nvPicPr>
        <p:blipFill>
          <a:blip r:embed="rId3"/>
          <a:srcRect/>
          <a:stretch>
            <a:fillRect/>
          </a:stretch>
        </p:blipFill>
        <p:spPr bwMode="auto">
          <a:xfrm>
            <a:off x="2987675" y="4156075"/>
            <a:ext cx="2701925" cy="2701925"/>
          </a:xfrm>
          <a:prstGeom prst="rect">
            <a:avLst/>
          </a:prstGeom>
          <a:noFill/>
          <a:ln w="9525">
            <a:noFill/>
            <a:miter lim="800000"/>
            <a:headEnd/>
            <a:tailEnd/>
          </a:ln>
        </p:spPr>
      </p:pic>
      <p:sp>
        <p:nvSpPr>
          <p:cNvPr id="2" name="1 Título"/>
          <p:cNvSpPr>
            <a:spLocks noGrp="1"/>
          </p:cNvSpPr>
          <p:nvPr>
            <p:ph type="ctrTitle"/>
          </p:nvPr>
        </p:nvSpPr>
        <p:spPr>
          <a:xfrm>
            <a:off x="1979613" y="1557338"/>
            <a:ext cx="5329237" cy="2620962"/>
          </a:xfrm>
        </p:spPr>
        <p:txBody>
          <a:bodyPr/>
          <a:lstStyle/>
          <a:p>
            <a:pPr fontAlgn="auto">
              <a:spcAft>
                <a:spcPts val="0"/>
              </a:spcAft>
              <a:defRPr/>
            </a:pPr>
            <a:r>
              <a:rPr lang="es-CO" sz="3600" i="1" dirty="0" smtClean="0">
                <a:solidFill>
                  <a:srgbClr val="FF0000"/>
                </a:solidFill>
              </a:rPr>
              <a:t>SOCIEDAD </a:t>
            </a:r>
            <a:br>
              <a:rPr lang="es-CO" sz="3600" i="1" dirty="0" smtClean="0">
                <a:solidFill>
                  <a:srgbClr val="FF0000"/>
                </a:solidFill>
              </a:rPr>
            </a:br>
            <a:r>
              <a:rPr lang="es-CO" sz="3600" i="1" dirty="0" smtClean="0">
                <a:solidFill>
                  <a:srgbClr val="FF0000"/>
                </a:solidFill>
              </a:rPr>
              <a:t/>
            </a:r>
            <a:br>
              <a:rPr lang="es-CO" sz="3600" i="1" dirty="0" smtClean="0">
                <a:solidFill>
                  <a:srgbClr val="FF0000"/>
                </a:solidFill>
              </a:rPr>
            </a:br>
            <a:r>
              <a:rPr lang="es-CO" sz="3600" i="1" dirty="0" smtClean="0">
                <a:solidFill>
                  <a:srgbClr val="FF0000"/>
                </a:solidFill>
              </a:rPr>
              <a:t>COOPERATIVA</a:t>
            </a:r>
            <a:endParaRPr lang="es-CO" sz="3600" i="1" dirty="0">
              <a:solidFill>
                <a:srgbClr val="FF0000"/>
              </a:solidFill>
            </a:endParaRPr>
          </a:p>
        </p:txBody>
      </p:sp>
      <p:pic>
        <p:nvPicPr>
          <p:cNvPr id="1026" name="Picture 2" descr="http://2.bp.blogspot.com/_s6MiqRfOEgQ/Su0DK62fkjI/AAAAAAAAAGI/jQZAy6K1j3Q/s400/Simbolo+de+la+Cooperativa.jpg"/>
          <p:cNvPicPr>
            <a:picLocks noChangeAspect="1" noChangeArrowheads="1"/>
          </p:cNvPicPr>
          <p:nvPr/>
        </p:nvPicPr>
        <p:blipFill>
          <a:blip r:embed="rId4">
            <a:extLst>
              <a:ext uri="{28A0092B-C50C-407E-A947-70E740481C1C}"/>
            </a:extLst>
          </a:blip>
          <a:srcRect/>
          <a:stretch>
            <a:fillRect/>
          </a:stretch>
        </p:blipFill>
        <p:spPr bwMode="auto">
          <a:xfrm>
            <a:off x="6516216" y="332656"/>
            <a:ext cx="2065412" cy="2065412"/>
          </a:xfrm>
          <a:prstGeom prst="rect">
            <a:avLst/>
          </a:prstGeom>
        </p:spPr>
        <p:style>
          <a:lnRef idx="1">
            <a:schemeClr val="accent5"/>
          </a:lnRef>
          <a:fillRef idx="2">
            <a:schemeClr val="accent5"/>
          </a:fillRef>
          <a:effectRef idx="1">
            <a:schemeClr val="accent5"/>
          </a:effectRef>
          <a:fontRef idx="minor">
            <a:schemeClr val="dk1"/>
          </a:fontRef>
        </p:style>
      </p:pic>
    </p:spTree>
  </p:cSld>
  <p:clrMapOvr>
    <a:masterClrMapping/>
  </p:clrMapOvr>
  <p:transition spd="slow">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2 Marcador de contenido"/>
          <p:cNvSpPr>
            <a:spLocks noGrp="1"/>
          </p:cNvSpPr>
          <p:nvPr>
            <p:ph sz="quarter" idx="1"/>
          </p:nvPr>
        </p:nvSpPr>
        <p:spPr>
          <a:xfrm>
            <a:off x="457200" y="476250"/>
            <a:ext cx="7467600" cy="5997575"/>
          </a:xfrm>
        </p:spPr>
        <p:txBody>
          <a:bodyPr/>
          <a:lstStyle/>
          <a:p>
            <a:pPr marL="342900" indent="-342900">
              <a:buFont typeface="Wingdings" pitchFamily="2" charset="2"/>
              <a:buAutoNum type="alphaUcPeriod" startAt="2"/>
            </a:pPr>
            <a:r>
              <a:rPr lang="es-CO" sz="1800" b="1" smtClean="0"/>
              <a:t>Cooperativas de Segundo Grado:</a:t>
            </a:r>
            <a:endParaRPr lang="es-CO" sz="1800" smtClean="0"/>
          </a:p>
          <a:p>
            <a:pPr marL="342900" indent="-342900">
              <a:buFont typeface="Wingdings" pitchFamily="2" charset="2"/>
              <a:buNone/>
            </a:pPr>
            <a:r>
              <a:rPr lang="es-CO" sz="1800" smtClean="0"/>
              <a:t>     Son las que están formadas por Cooperativas de primer grado. El nombre legal que reciben es elde Federaciones, en donde las cooperativas que la integran deben ejecutar el mismo objeto o actividad. La autoridad máxima, son la Asamblea de cada una de Cooperativas que la integran y les sigue la Asamblea General de la Federación.</a:t>
            </a:r>
          </a:p>
          <a:p>
            <a:pPr marL="342900" indent="-342900">
              <a:buFont typeface="Wingdings" pitchFamily="2" charset="2"/>
              <a:buAutoNum type="alphaUcPeriod" startAt="3"/>
            </a:pPr>
            <a:endParaRPr lang="es-CO" sz="1800" b="1" smtClean="0"/>
          </a:p>
          <a:p>
            <a:pPr marL="342900" indent="-342900">
              <a:buFont typeface="Wingdings" pitchFamily="2" charset="2"/>
              <a:buAutoNum type="alphaUcPeriod" startAt="3"/>
            </a:pPr>
            <a:endParaRPr lang="es-CO" sz="1800" b="1" smtClean="0"/>
          </a:p>
          <a:p>
            <a:pPr marL="342900" indent="-342900">
              <a:buFont typeface="Wingdings" pitchFamily="2" charset="2"/>
              <a:buAutoNum type="alphaUcPeriod" startAt="3"/>
            </a:pPr>
            <a:r>
              <a:rPr lang="es-CO" sz="1800" b="1" smtClean="0"/>
              <a:t>Cooperativas de Tercer Grado:</a:t>
            </a:r>
            <a:endParaRPr lang="es-CO" sz="1800" smtClean="0"/>
          </a:p>
          <a:p>
            <a:pPr marL="342900" indent="-342900">
              <a:buFont typeface="Wingdings" pitchFamily="2" charset="2"/>
              <a:buNone/>
            </a:pPr>
            <a:r>
              <a:rPr lang="es-CO" sz="1800" smtClean="0"/>
              <a:t>      La constituye la Federación Nacional de Cooperativas y están formadas por dos o más Federaciones. Para las Sociedades Cooperativas únicamente se puede dar el caso de PRIMERGRADO ya que se regulan por el Código de Comercio y como sociedad, se le aplica el Capítulo X del Título II del Libro Primero, Art. 315 al 325 que contemplan la fusión y transformación de Sociedades.</a:t>
            </a:r>
            <a:endParaRPr lang="es-ES_tradnl" sz="1800" smtClean="0"/>
          </a:p>
        </p:txBody>
      </p:sp>
    </p:spTree>
  </p:cSld>
  <p:clrMapOvr>
    <a:masterClrMapping/>
  </p:clrMapOvr>
  <p:transition>
    <p:wedg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fontAlgn="auto">
              <a:spcAft>
                <a:spcPts val="0"/>
              </a:spcAft>
              <a:defRPr/>
            </a:pPr>
            <a:r>
              <a:rPr lang="es-CO" b="1" dirty="0" smtClean="0">
                <a:solidFill>
                  <a:schemeClr val="tx1"/>
                </a:solidFill>
                <a:latin typeface="Times New Roman" pitchFamily="18" charset="0"/>
                <a:cs typeface="Times New Roman" pitchFamily="18" charset="0"/>
              </a:rPr>
              <a:t>CONSTITUCIÓN DE SOCIEDADES COOPERATIVAS</a:t>
            </a:r>
            <a:endParaRPr lang="es-CO" dirty="0">
              <a:solidFill>
                <a:schemeClr val="tx1"/>
              </a:solidFill>
              <a:latin typeface="Times New Roman" pitchFamily="18" charset="0"/>
              <a:cs typeface="Times New Roman" pitchFamily="18" charset="0"/>
            </a:endParaRPr>
          </a:p>
        </p:txBody>
      </p:sp>
      <p:sp>
        <p:nvSpPr>
          <p:cNvPr id="32770" name="2 Marcador de contenido"/>
          <p:cNvSpPr>
            <a:spLocks noGrp="1"/>
          </p:cNvSpPr>
          <p:nvPr>
            <p:ph sz="quarter" idx="1"/>
          </p:nvPr>
        </p:nvSpPr>
        <p:spPr>
          <a:xfrm>
            <a:off x="500034" y="2571744"/>
            <a:ext cx="7467600" cy="2400304"/>
          </a:xfrm>
        </p:spPr>
        <p:txBody>
          <a:bodyPr/>
          <a:lstStyle/>
          <a:p>
            <a:r>
              <a:rPr lang="es-CO" dirty="0" smtClean="0"/>
              <a:t>Se constituirán por medio de Escritura de Constitución, con un número mínimo de socios determinado según la naturaleza de la cooperativa el cual en ningún caso podrá ser menor de 10.</a:t>
            </a:r>
            <a:endParaRPr lang="es-ES" dirty="0" smtClean="0"/>
          </a:p>
          <a:p>
            <a:pPr>
              <a:buNone/>
            </a:pPr>
            <a:endParaRPr lang="es-ES_tradnl" dirty="0" smtClean="0"/>
          </a:p>
        </p:txBody>
      </p:sp>
    </p:spTree>
  </p:cSld>
  <p:clrMapOvr>
    <a:masterClrMapping/>
  </p:clrMapOvr>
  <p:transition>
    <p:fade thruBlk="1"/>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1000100" y="785794"/>
            <a:ext cx="7072362" cy="5715040"/>
          </a:xfrm>
        </p:spPr>
        <p:txBody>
          <a:bodyPr/>
          <a:lstStyle/>
          <a:p>
            <a:r>
              <a:rPr lang="es-CO" dirty="0" smtClean="0"/>
              <a:t>Cuando se celebre la asamblea constitutiva se aprobarán los estatutos y se suscribirá el capital social, pagándose por lo menos el 5% del capital suscrito. El acta de constitución será firmada por todos los asociados y contendrá lo siguiente:</a:t>
            </a:r>
            <a:endParaRPr lang="es-ES" dirty="0" smtClean="0"/>
          </a:p>
          <a:p>
            <a:pPr>
              <a:buNone/>
            </a:pPr>
            <a:endParaRPr lang="es-ES" dirty="0" smtClean="0"/>
          </a:p>
          <a:p>
            <a:pPr lvl="0">
              <a:buFont typeface="Wingdings" pitchFamily="2" charset="2"/>
              <a:buChar char="Ø"/>
            </a:pPr>
            <a:r>
              <a:rPr lang="es-CO" dirty="0" smtClean="0"/>
              <a:t>Datos generales de los fundadores.</a:t>
            </a:r>
            <a:endParaRPr lang="es-ES" dirty="0" smtClean="0"/>
          </a:p>
          <a:p>
            <a:pPr lvl="0">
              <a:buFont typeface="Wingdings" pitchFamily="2" charset="2"/>
              <a:buChar char="Ø"/>
            </a:pPr>
            <a:r>
              <a:rPr lang="es-CO" dirty="0" smtClean="0"/>
              <a:t>Nombre de las personas que hayan resultado electas para integrar por primera vez consejos y comisiones.</a:t>
            </a:r>
            <a:endParaRPr lang="es-ES" dirty="0" smtClean="0"/>
          </a:p>
          <a:p>
            <a:pPr lvl="0">
              <a:buFont typeface="Wingdings" pitchFamily="2" charset="2"/>
              <a:buChar char="Ø"/>
            </a:pPr>
            <a:r>
              <a:rPr lang="es-CO" dirty="0" smtClean="0"/>
              <a:t>Bases constitutivas.</a:t>
            </a:r>
            <a:endParaRPr lang="es-ES" dirty="0" smtClean="0"/>
          </a:p>
          <a:p>
            <a:pPr>
              <a:buNone/>
            </a:pPr>
            <a:endParaRPr lang="es-ES" dirty="0"/>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ctr"/>
            <a:r>
              <a:rPr lang="es-CO" sz="2000" b="1" dirty="0" smtClean="0">
                <a:solidFill>
                  <a:schemeClr val="tx1"/>
                </a:solidFill>
                <a:latin typeface="Times New Roman" pitchFamily="18" charset="0"/>
                <a:cs typeface="Times New Roman" pitchFamily="18" charset="0"/>
              </a:rPr>
              <a:t>ORGANIZACIÓN DE LAS SOCIEDADES COOPOERATIVAS Y LAS FUNCIONESQUE EJERCEN SUS MIEMBROS</a:t>
            </a:r>
            <a:endParaRPr lang="es-ES" sz="2000" dirty="0">
              <a:solidFill>
                <a:schemeClr val="tx1"/>
              </a:solidFill>
              <a:latin typeface="Times New Roman" pitchFamily="18" charset="0"/>
              <a:cs typeface="Times New Roman" pitchFamily="18" charset="0"/>
            </a:endParaRPr>
          </a:p>
        </p:txBody>
      </p:sp>
      <p:sp>
        <p:nvSpPr>
          <p:cNvPr id="3" name="2 Marcador de contenido"/>
          <p:cNvSpPr>
            <a:spLocks noGrp="1"/>
          </p:cNvSpPr>
          <p:nvPr>
            <p:ph sz="quarter" idx="1"/>
          </p:nvPr>
        </p:nvSpPr>
        <p:spPr>
          <a:xfrm>
            <a:off x="571472" y="1984248"/>
            <a:ext cx="7467600" cy="3802206"/>
          </a:xfrm>
        </p:spPr>
        <p:txBody>
          <a:bodyPr/>
          <a:lstStyle/>
          <a:p>
            <a:pPr>
              <a:buFont typeface="Wingdings" pitchFamily="2" charset="2"/>
              <a:buChar char="Ø"/>
            </a:pPr>
            <a:r>
              <a:rPr lang="es-CO" dirty="0" smtClean="0"/>
              <a:t>Junta Directiva:</a:t>
            </a:r>
            <a:endParaRPr lang="es-ES" dirty="0" smtClean="0"/>
          </a:p>
          <a:p>
            <a:pPr>
              <a:buNone/>
            </a:pPr>
            <a:r>
              <a:rPr lang="es-CO" dirty="0" smtClean="0"/>
              <a:t>    Es la autoridad máxima dentro de una Sociedad Cooperativa, cuya responsabilidad es asegurar un sistema adecuado de control interno global. Se encarga de verificar, cíclicamente, los riesgos de la entidad, asegurando el cumplimiento de leyes, normas y procedimientos.</a:t>
            </a:r>
            <a:endParaRPr lang="es-ES" dirty="0"/>
          </a:p>
        </p:txBody>
      </p:sp>
    </p:spTree>
  </p:cSld>
  <p:clrMapOvr>
    <a:masterClrMapping/>
  </p:clrMapOvr>
  <p:transition>
    <p:spli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85794"/>
            <a:ext cx="7467600" cy="631844"/>
          </a:xfrm>
        </p:spPr>
        <p:txBody>
          <a:bodyPr>
            <a:normAutofit/>
          </a:bodyPr>
          <a:lstStyle/>
          <a:p>
            <a:r>
              <a:rPr lang="es-CO" sz="2700" b="1" dirty="0" smtClean="0">
                <a:solidFill>
                  <a:schemeClr val="tx1"/>
                </a:solidFill>
                <a:latin typeface="Times New Roman" pitchFamily="18" charset="0"/>
                <a:cs typeface="Times New Roman" pitchFamily="18" charset="0"/>
              </a:rPr>
              <a:t>Dentro de la junta directiva se encuentra:</a:t>
            </a:r>
            <a:endParaRPr lang="es-ES" b="1" dirty="0">
              <a:solidFill>
                <a:schemeClr val="tx1"/>
              </a:solidFill>
            </a:endParaRPr>
          </a:p>
        </p:txBody>
      </p:sp>
      <p:sp>
        <p:nvSpPr>
          <p:cNvPr id="3" name="2 Marcador de contenido"/>
          <p:cNvSpPr>
            <a:spLocks noGrp="1"/>
          </p:cNvSpPr>
          <p:nvPr>
            <p:ph sz="quarter" idx="1"/>
          </p:nvPr>
        </p:nvSpPr>
        <p:spPr>
          <a:xfrm>
            <a:off x="1142976" y="1643050"/>
            <a:ext cx="7467600" cy="3686188"/>
          </a:xfrm>
        </p:spPr>
        <p:txBody>
          <a:bodyPr/>
          <a:lstStyle/>
          <a:p>
            <a:pPr lvl="0">
              <a:buFont typeface="Wingdings" pitchFamily="2" charset="2"/>
              <a:buChar char="Ø"/>
            </a:pPr>
            <a:r>
              <a:rPr lang="es-CO" dirty="0" smtClean="0"/>
              <a:t> Director Presidente.</a:t>
            </a:r>
            <a:endParaRPr lang="es-ES" dirty="0" smtClean="0"/>
          </a:p>
          <a:p>
            <a:pPr lvl="0">
              <a:buFont typeface="Wingdings" pitchFamily="2" charset="2"/>
              <a:buChar char="Ø"/>
            </a:pPr>
            <a:endParaRPr lang="es-CO" dirty="0" smtClean="0"/>
          </a:p>
          <a:p>
            <a:pPr lvl="0">
              <a:buFont typeface="Wingdings" pitchFamily="2" charset="2"/>
              <a:buChar char="Ø"/>
            </a:pPr>
            <a:r>
              <a:rPr lang="es-CO" dirty="0" smtClean="0"/>
              <a:t>Director Único o Presidente de la Junta </a:t>
            </a:r>
          </a:p>
          <a:p>
            <a:pPr lvl="0">
              <a:buFont typeface="Wingdings" pitchFamily="2" charset="2"/>
              <a:buChar char="Ø"/>
            </a:pPr>
            <a:endParaRPr lang="es-CO" dirty="0" smtClean="0"/>
          </a:p>
          <a:p>
            <a:pPr lvl="0">
              <a:buFont typeface="Wingdings" pitchFamily="2" charset="2"/>
              <a:buChar char="Ø"/>
            </a:pPr>
            <a:r>
              <a:rPr lang="es-CO" dirty="0" smtClean="0"/>
              <a:t>Directiva: es la representación judicial y extrajudicial de la sociedad y es el que hace uso de la firma social.</a:t>
            </a:r>
            <a:endParaRPr lang="es-ES" dirty="0" smtClean="0"/>
          </a:p>
        </p:txBody>
      </p:sp>
    </p:spTree>
  </p:cSld>
  <p:clrMapOvr>
    <a:masterClrMapping/>
  </p:clrMapOvr>
  <p:transition>
    <p:fade thruBlk="1"/>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500042"/>
            <a:ext cx="7467600" cy="5973910"/>
          </a:xfrm>
        </p:spPr>
        <p:txBody>
          <a:bodyPr/>
          <a:lstStyle/>
          <a:p>
            <a:pPr>
              <a:buFont typeface="Wingdings" pitchFamily="2" charset="2"/>
              <a:buChar char="Ø"/>
            </a:pPr>
            <a:r>
              <a:rPr lang="es-CO" b="1" dirty="0" smtClean="0"/>
              <a:t>Director Tesorero:</a:t>
            </a:r>
            <a:endParaRPr lang="es-ES" b="1" dirty="0" smtClean="0"/>
          </a:p>
          <a:p>
            <a:pPr>
              <a:buNone/>
            </a:pPr>
            <a:r>
              <a:rPr lang="es-CO" dirty="0" smtClean="0"/>
              <a:t>     Encargado de manejar los fondos dentro de la sociedad.</a:t>
            </a:r>
            <a:endParaRPr lang="es-ES" dirty="0" smtClean="0"/>
          </a:p>
          <a:p>
            <a:pPr>
              <a:buFont typeface="Wingdings" pitchFamily="2" charset="2"/>
              <a:buChar char="Ø"/>
            </a:pPr>
            <a:r>
              <a:rPr lang="es-CO" b="1" dirty="0" smtClean="0"/>
              <a:t>Director Secretario:</a:t>
            </a:r>
            <a:endParaRPr lang="es-ES" b="1" dirty="0" smtClean="0"/>
          </a:p>
          <a:p>
            <a:pPr>
              <a:buNone/>
            </a:pPr>
            <a:r>
              <a:rPr lang="es-CO" dirty="0" smtClean="0"/>
              <a:t>     Cuando alguno de los miembros se encontrare en lugares distintos a la sesión de Junta Directiva podrán celebrarla a través de videoconferencias encargándose el director secretario de hacer una trascripción literal de los acuerdos tomados, que asentará en el libro de actas correspondiente, debiendo firmar el acta respectiva y remitir una copia a todos los miembros de la Junta Directiva. </a:t>
            </a:r>
            <a:endParaRPr lang="es-ES" dirty="0"/>
          </a:p>
        </p:txBody>
      </p:sp>
    </p:spTree>
  </p:cSld>
  <p:clrMapOvr>
    <a:masterClrMapping/>
  </p:clrMapOvr>
  <p:transition>
    <p:fade thruBlk="1"/>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357166"/>
            <a:ext cx="7467600" cy="6116786"/>
          </a:xfrm>
        </p:spPr>
        <p:txBody>
          <a:bodyPr/>
          <a:lstStyle/>
          <a:p>
            <a:pPr>
              <a:buFont typeface="Wingdings" pitchFamily="2" charset="2"/>
              <a:buChar char="Ø"/>
            </a:pPr>
            <a:r>
              <a:rPr lang="es-ES" dirty="0" smtClean="0"/>
              <a:t>   </a:t>
            </a:r>
            <a:r>
              <a:rPr lang="es-CO" dirty="0" smtClean="0"/>
              <a:t>Directores Suplentes:</a:t>
            </a:r>
            <a:endParaRPr lang="es-ES" dirty="0" smtClean="0"/>
          </a:p>
          <a:p>
            <a:pPr>
              <a:buNone/>
            </a:pPr>
            <a:r>
              <a:rPr lang="es-CO" dirty="0" smtClean="0"/>
              <a:t>    Pueden ser dos o más miembros de la sociedad, a criterio de la junta general los cuales están encargados de suplir los cargos o funciones de algún director, en caso de ausencia de uno de ellos.</a:t>
            </a:r>
            <a:endParaRPr lang="es-ES" dirty="0" smtClean="0"/>
          </a:p>
          <a:p>
            <a:endParaRPr lang="es-ES" dirty="0" smtClean="0"/>
          </a:p>
          <a:p>
            <a:pPr>
              <a:buFont typeface="Wingdings" pitchFamily="2" charset="2"/>
              <a:buChar char="Ø"/>
            </a:pPr>
            <a:r>
              <a:rPr lang="es-CO" dirty="0" smtClean="0"/>
              <a:t>Comité de Auditoría:</a:t>
            </a:r>
            <a:endParaRPr lang="es-ES" dirty="0" smtClean="0"/>
          </a:p>
          <a:p>
            <a:pPr>
              <a:buNone/>
            </a:pPr>
            <a:r>
              <a:rPr lang="es-CO" dirty="0" smtClean="0"/>
              <a:t>   Es un grupo conformado por varios empleados, facultados para verificar el cumplimiento de la Ley y el pacto social, respecto a la situación de los controles internos y el cumplimiento de las recomendaciones de los organismos supervisores, así como los acuerdos de asamblea general y junta directiva.</a:t>
            </a:r>
            <a:endParaRPr lang="es-ES" dirty="0" smtClean="0"/>
          </a:p>
          <a:p>
            <a:endParaRPr lang="es-ES" dirty="0"/>
          </a:p>
        </p:txBody>
      </p:sp>
    </p:spTree>
  </p:cSld>
  <p:clrMapOvr>
    <a:masterClrMapping/>
  </p:clrMapOvr>
  <p:transition>
    <p:wheel spokes="2"/>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sz="2800" b="1" dirty="0" smtClean="0">
                <a:solidFill>
                  <a:schemeClr val="tx1"/>
                </a:solidFill>
                <a:latin typeface="Times New Roman" pitchFamily="18" charset="0"/>
                <a:cs typeface="Times New Roman" pitchFamily="18" charset="0"/>
              </a:rPr>
              <a:t>Auditoría Interna:</a:t>
            </a:r>
            <a:r>
              <a:rPr lang="es-ES" dirty="0" smtClean="0"/>
              <a:t/>
            </a:r>
            <a:br>
              <a:rPr lang="es-ES" dirty="0" smtClean="0"/>
            </a:br>
            <a:endParaRPr lang="es-ES" dirty="0"/>
          </a:p>
        </p:txBody>
      </p:sp>
      <p:sp>
        <p:nvSpPr>
          <p:cNvPr id="3" name="2 Marcador de contenido"/>
          <p:cNvSpPr>
            <a:spLocks noGrp="1"/>
          </p:cNvSpPr>
          <p:nvPr>
            <p:ph sz="quarter" idx="1"/>
          </p:nvPr>
        </p:nvSpPr>
        <p:spPr/>
        <p:txBody>
          <a:bodyPr/>
          <a:lstStyle/>
          <a:p>
            <a:pPr lvl="0">
              <a:buFont typeface="Wingdings" pitchFamily="2" charset="2"/>
              <a:buChar char="Ø"/>
            </a:pPr>
            <a:r>
              <a:rPr lang="es-CO" dirty="0" smtClean="0"/>
              <a:t>Cerciorarse de la constitución y vigilancia de la sociedad.</a:t>
            </a:r>
            <a:endParaRPr lang="es-ES" dirty="0" smtClean="0"/>
          </a:p>
          <a:p>
            <a:pPr>
              <a:buFont typeface="Wingdings" pitchFamily="2" charset="2"/>
              <a:buChar char="Ø"/>
            </a:pPr>
            <a:endParaRPr lang="es-ES" dirty="0" smtClean="0"/>
          </a:p>
          <a:p>
            <a:pPr lvl="0">
              <a:buFont typeface="Wingdings" pitchFamily="2" charset="2"/>
              <a:buChar char="Ø"/>
            </a:pPr>
            <a:r>
              <a:rPr lang="es-CO" dirty="0" smtClean="0"/>
              <a:t>Cerciorarse de la constitución y subsistencia de la garantía de los administradores y tomar las medidas necesarias para corregir cualquier irregularidad</a:t>
            </a:r>
            <a:endParaRPr lang="es-ES" dirty="0" smtClean="0"/>
          </a:p>
          <a:p>
            <a:pPr>
              <a:buFont typeface="Wingdings" pitchFamily="2" charset="2"/>
              <a:buChar char="Ø"/>
            </a:pPr>
            <a:endParaRPr lang="es-ES" dirty="0" smtClean="0"/>
          </a:p>
          <a:p>
            <a:pPr lvl="0">
              <a:buFont typeface="Wingdings" pitchFamily="2" charset="2"/>
              <a:buChar char="Ø"/>
            </a:pPr>
            <a:r>
              <a:rPr lang="es-CO" dirty="0" smtClean="0"/>
              <a:t>Exigir a los administradores un balance mensual de comprobación.</a:t>
            </a:r>
            <a:endParaRPr lang="es-ES" dirty="0" smtClean="0"/>
          </a:p>
        </p:txBody>
      </p:sp>
    </p:spTree>
  </p:cSld>
  <p:clrMapOvr>
    <a:masterClrMapping/>
  </p:clrMapOvr>
  <p:transition>
    <p:fade thruBlk="1"/>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b="1" dirty="0" smtClean="0">
                <a:solidFill>
                  <a:schemeClr val="tx1"/>
                </a:solidFill>
                <a:latin typeface="Times New Roman" pitchFamily="18" charset="0"/>
                <a:cs typeface="Times New Roman" pitchFamily="18" charset="0"/>
              </a:rPr>
              <a:t>Auditoría Externa:</a:t>
            </a:r>
            <a:r>
              <a:rPr lang="es-ES" dirty="0" smtClean="0"/>
              <a:t/>
            </a:r>
            <a:br>
              <a:rPr lang="es-ES" dirty="0" smtClean="0"/>
            </a:br>
            <a:endParaRPr lang="es-ES" dirty="0"/>
          </a:p>
        </p:txBody>
      </p:sp>
      <p:sp>
        <p:nvSpPr>
          <p:cNvPr id="3" name="2 Marcador de contenido"/>
          <p:cNvSpPr>
            <a:spLocks noGrp="1"/>
          </p:cNvSpPr>
          <p:nvPr>
            <p:ph sz="quarter" idx="1"/>
          </p:nvPr>
        </p:nvSpPr>
        <p:spPr>
          <a:xfrm>
            <a:off x="785786" y="2214554"/>
            <a:ext cx="7139014" cy="3643338"/>
          </a:xfrm>
        </p:spPr>
        <p:txBody>
          <a:bodyPr/>
          <a:lstStyle/>
          <a:p>
            <a:pPr>
              <a:buFont typeface="Wingdings" pitchFamily="2" charset="2"/>
              <a:buChar char="Ø"/>
            </a:pPr>
            <a:r>
              <a:rPr lang="es-CO" dirty="0" smtClean="0"/>
              <a:t>Supervisa el debido cumplimiento de las leyes, reglamentos e instructivos internos y externos, garantizando a la junta directiva que las cuentas presentadas son correctas. Certifica que los estados financieros estén de acuerdo con principios y normas contables.</a:t>
            </a:r>
            <a:endParaRPr lang="es-ES" dirty="0" smtClean="0"/>
          </a:p>
          <a:p>
            <a:pPr>
              <a:buNone/>
            </a:pPr>
            <a:endParaRPr lang="es-ES" dirty="0" smtClean="0"/>
          </a:p>
        </p:txBody>
      </p:sp>
    </p:spTree>
  </p:cSld>
  <p:clrMapOvr>
    <a:masterClrMapping/>
  </p:clrMapOvr>
  <p:transition>
    <p:fade thruBlk="1"/>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b="1" dirty="0" smtClean="0">
                <a:solidFill>
                  <a:schemeClr val="tx1"/>
                </a:solidFill>
                <a:latin typeface="Times New Roman" pitchFamily="18" charset="0"/>
                <a:cs typeface="Times New Roman" pitchFamily="18" charset="0"/>
              </a:rPr>
              <a:t>Gerencia General:</a:t>
            </a:r>
            <a:endParaRPr lang="es-ES" b="1" dirty="0">
              <a:solidFill>
                <a:schemeClr val="tx1"/>
              </a:solidFill>
              <a:latin typeface="Times New Roman" pitchFamily="18" charset="0"/>
              <a:cs typeface="Times New Roman" pitchFamily="18" charset="0"/>
            </a:endParaRPr>
          </a:p>
        </p:txBody>
      </p:sp>
      <p:sp>
        <p:nvSpPr>
          <p:cNvPr id="3" name="2 Marcador de contenido"/>
          <p:cNvSpPr>
            <a:spLocks noGrp="1"/>
          </p:cNvSpPr>
          <p:nvPr>
            <p:ph sz="quarter" idx="1"/>
          </p:nvPr>
        </p:nvSpPr>
        <p:spPr>
          <a:xfrm>
            <a:off x="571472" y="2143116"/>
            <a:ext cx="8072494" cy="3786214"/>
          </a:xfrm>
        </p:spPr>
        <p:txBody>
          <a:bodyPr/>
          <a:lstStyle/>
          <a:p>
            <a:r>
              <a:rPr lang="es-CO" dirty="0" smtClean="0"/>
              <a:t>Persona encargada de todas las operaciones de una Sociedad Cooperativa, de la dirección y vigilancia de la gestión de los gerentes (por lo cual responden por los daños que la actuación del gerente ocasione a la sociedad), y de establecer políticas de control adecuadas supervisando la efectividad del sistema de control, a través de la planificación, organización, dirección, coordinación y control de la entidad.</a:t>
            </a:r>
            <a:endParaRPr lang="es-ES" dirty="0" smtClean="0"/>
          </a:p>
          <a:p>
            <a:endParaRPr lang="es-ES" dirty="0"/>
          </a:p>
        </p:txBody>
      </p:sp>
    </p:spTree>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Título"/>
          <p:cNvSpPr>
            <a:spLocks noGrp="1"/>
          </p:cNvSpPr>
          <p:nvPr>
            <p:ph type="title"/>
          </p:nvPr>
        </p:nvSpPr>
        <p:spPr>
          <a:xfrm>
            <a:off x="2411413" y="1916113"/>
            <a:ext cx="4537075" cy="1143000"/>
          </a:xfrm>
        </p:spPr>
        <p:txBody>
          <a:bodyPr/>
          <a:lstStyle/>
          <a:p>
            <a:pPr fontAlgn="auto">
              <a:spcAft>
                <a:spcPts val="0"/>
              </a:spcAft>
              <a:defRPr/>
            </a:pPr>
            <a:r>
              <a:rPr lang="es-CO" sz="4400" b="1" dirty="0" smtClean="0">
                <a:solidFill>
                  <a:schemeClr val="tx1"/>
                </a:solidFill>
                <a:latin typeface="Times New Roman" pitchFamily="18" charset="0"/>
                <a:cs typeface="Times New Roman" pitchFamily="18" charset="0"/>
              </a:rPr>
              <a:t>HISTORIA</a:t>
            </a:r>
            <a:endParaRPr lang="es-CO" sz="4400" b="1" dirty="0">
              <a:solidFill>
                <a:schemeClr val="tx1"/>
              </a:solidFill>
              <a:latin typeface="Times New Roman" pitchFamily="18" charset="0"/>
              <a:cs typeface="Times New Roman" pitchFamily="18" charset="0"/>
            </a:endParaRPr>
          </a:p>
        </p:txBody>
      </p:sp>
    </p:spTree>
  </p:cSld>
  <p:clrMapOvr>
    <a:masterClrMapping/>
  </p:clrMapOvr>
  <p:transition>
    <p:fade thruBlk="1"/>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CO" sz="2800" b="1" dirty="0" smtClean="0">
                <a:solidFill>
                  <a:schemeClr val="tx1"/>
                </a:solidFill>
                <a:latin typeface="Times New Roman" pitchFamily="18" charset="0"/>
                <a:cs typeface="Times New Roman" pitchFamily="18" charset="0"/>
              </a:rPr>
              <a:t>AUMENTOS Y DISMINUCIONES DE CAPITAL</a:t>
            </a:r>
            <a:endParaRPr lang="es-ES" sz="2800" dirty="0">
              <a:solidFill>
                <a:schemeClr val="tx1"/>
              </a:solidFill>
              <a:latin typeface="Times New Roman" pitchFamily="18" charset="0"/>
              <a:cs typeface="Times New Roman" pitchFamily="18" charset="0"/>
            </a:endParaRPr>
          </a:p>
        </p:txBody>
      </p:sp>
      <p:sp>
        <p:nvSpPr>
          <p:cNvPr id="3" name="2 Marcador de contenido"/>
          <p:cNvSpPr>
            <a:spLocks noGrp="1"/>
          </p:cNvSpPr>
          <p:nvPr>
            <p:ph sz="quarter" idx="1"/>
          </p:nvPr>
        </p:nvSpPr>
        <p:spPr/>
        <p:txBody>
          <a:bodyPr/>
          <a:lstStyle/>
          <a:p>
            <a:pPr>
              <a:buFont typeface="Wingdings" pitchFamily="2" charset="2"/>
              <a:buChar char="Ø"/>
            </a:pPr>
            <a:r>
              <a:rPr lang="es-CO" dirty="0" smtClean="0"/>
              <a:t>El Capital Social está representado por la suma del valor establecido en la Escritura Social para las acciones prometidas por los socios o Accionistas, que es lo que constituye el Patrimonio de la sociedad.</a:t>
            </a:r>
            <a:endParaRPr lang="es-ES" dirty="0" smtClean="0"/>
          </a:p>
          <a:p>
            <a:pPr>
              <a:buFont typeface="Wingdings" pitchFamily="2" charset="2"/>
              <a:buChar char="Ø"/>
            </a:pPr>
            <a:endParaRPr lang="es-CO" dirty="0" smtClean="0"/>
          </a:p>
          <a:p>
            <a:pPr>
              <a:buFont typeface="Wingdings" pitchFamily="2" charset="2"/>
              <a:buChar char="Ø"/>
            </a:pPr>
            <a:r>
              <a:rPr lang="es-CO" dirty="0" smtClean="0"/>
              <a:t>El que el número de socios pueda aumentarse o disminuirse (no menos de 10socios) es lo que ocasiona que las sociedades cooperativas sean de Capital Variable, siempre y cuando su capital no sea inferior a $2,000.00</a:t>
            </a:r>
            <a:endParaRPr lang="es-ES" dirty="0" smtClean="0"/>
          </a:p>
          <a:p>
            <a:pPr>
              <a:buNone/>
            </a:pPr>
            <a:endParaRPr lang="es-ES" dirty="0"/>
          </a:p>
        </p:txBody>
      </p:sp>
    </p:spTree>
  </p:cSld>
  <p:clrMapOvr>
    <a:masterClrMapping/>
  </p:clrMapOvr>
  <p:transition>
    <p:wipe dir="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214290"/>
            <a:ext cx="7467600" cy="6259662"/>
          </a:xfrm>
        </p:spPr>
        <p:txBody>
          <a:bodyPr/>
          <a:lstStyle/>
          <a:p>
            <a:r>
              <a:rPr lang="es-CO" sz="1800" b="1" dirty="0" smtClean="0"/>
              <a:t>AUMENTOS DE CAPITAL SOCIAL</a:t>
            </a:r>
          </a:p>
          <a:p>
            <a:pPr>
              <a:buNone/>
            </a:pPr>
            <a:r>
              <a:rPr lang="es-CO" dirty="0" smtClean="0"/>
              <a:t>   El aumento podrá hacerse mediante la emisión de nuevas acciones o bien por la elevación de las ya emitidas pero en ningún caso el valor de cada acción excederá de ₡5,000.00 o su equivalente $571.43, la sociedad no podrá emitir nuevas acciones, en tanto las anteriormente emitidas no hayan íntegramente pagadas.</a:t>
            </a:r>
            <a:endParaRPr lang="es-ES" dirty="0" smtClean="0"/>
          </a:p>
          <a:p>
            <a:pPr>
              <a:buNone/>
            </a:pPr>
            <a:endParaRPr lang="es-CO" b="1" dirty="0" smtClean="0"/>
          </a:p>
          <a:p>
            <a:r>
              <a:rPr lang="es-CO" sz="1800" b="1" dirty="0" smtClean="0"/>
              <a:t>DISMINUCIÓN DE CAPITAL SOCIAL</a:t>
            </a:r>
          </a:p>
          <a:p>
            <a:pPr>
              <a:buNone/>
            </a:pPr>
            <a:r>
              <a:rPr lang="es-CO" dirty="0" smtClean="0"/>
              <a:t>    El acuerdo de disminución deberá tomarse por la Junta General de Accionistas, con igual requisitos que el acuerdo del aumento y, además deberá cumplir con las formalidades indicadas en el Artículo 30 del Código de Comercio. </a:t>
            </a:r>
            <a:endParaRPr lang="es-ES" dirty="0" smtClean="0"/>
          </a:p>
          <a:p>
            <a:pPr>
              <a:buNone/>
            </a:pPr>
            <a:endParaRPr lang="es-ES" dirty="0"/>
          </a:p>
        </p:txBody>
      </p:sp>
    </p:spTree>
  </p:cSld>
  <p:clrMapOvr>
    <a:masterClrMapping/>
  </p:clrMapOvr>
  <p:transition>
    <p:strips dir="ru"/>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1214422"/>
            <a:ext cx="7467600" cy="5259530"/>
          </a:xfrm>
        </p:spPr>
        <p:txBody>
          <a:bodyPr/>
          <a:lstStyle/>
          <a:p>
            <a:r>
              <a:rPr lang="es-CO" b="1" dirty="0" smtClean="0"/>
              <a:t>DISTRIBUCION DE UTILIDADES</a:t>
            </a:r>
            <a:endParaRPr lang="es-ES" dirty="0" smtClean="0"/>
          </a:p>
          <a:p>
            <a:pPr>
              <a:buNone/>
            </a:pPr>
            <a:r>
              <a:rPr lang="es-CO" dirty="0" smtClean="0"/>
              <a:t> Al cierre de cada ejercicio anual las cooperativas retendrán de sus utilidades, después de la reserva legal, una cantidad equivalente al monto de los productos pendientes de cobros netos de reservas de saneamiento. Las utilidades así disponibles se aplicarán y distribuirán con forme lo determinen las leyes, los estatutos.</a:t>
            </a:r>
            <a:endParaRPr lang="es-ES" dirty="0" smtClean="0"/>
          </a:p>
          <a:p>
            <a:pPr>
              <a:buNone/>
            </a:pPr>
            <a:endParaRPr lang="es-ES" dirty="0"/>
          </a:p>
        </p:txBody>
      </p:sp>
    </p:spTree>
  </p:cSld>
  <p:clrMapOvr>
    <a:masterClrMapping/>
  </p:clrMapOvr>
  <p:transition>
    <p:circl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357166"/>
            <a:ext cx="7901014" cy="6116786"/>
          </a:xfrm>
        </p:spPr>
        <p:txBody>
          <a:bodyPr/>
          <a:lstStyle/>
          <a:p>
            <a:r>
              <a:rPr lang="es-CO" b="1" dirty="0" smtClean="0"/>
              <a:t>En caso de haber pérdidas de un ejercicio</a:t>
            </a:r>
            <a:r>
              <a:rPr lang="es-CO" dirty="0" smtClean="0"/>
              <a:t>, en la asamblea general en que se conozcan tales resultados deberá tomarse el acuerdo de cubrirlas según el siguiente orden:</a:t>
            </a:r>
            <a:endParaRPr lang="es-ES" dirty="0" smtClean="0"/>
          </a:p>
          <a:p>
            <a:pPr>
              <a:buNone/>
            </a:pPr>
            <a:endParaRPr lang="es-ES" dirty="0" smtClean="0"/>
          </a:p>
          <a:p>
            <a:pPr>
              <a:buNone/>
            </a:pPr>
            <a:r>
              <a:rPr lang="es-CO" dirty="0" smtClean="0"/>
              <a:t>a) Con utilidades anuales de otros ejercicios.</a:t>
            </a:r>
            <a:endParaRPr lang="es-ES" dirty="0" smtClean="0"/>
          </a:p>
          <a:p>
            <a:pPr>
              <a:buNone/>
            </a:pPr>
            <a:r>
              <a:rPr lang="es-CO" dirty="0" smtClean="0"/>
              <a:t>b) Con aplicaciones equivalentes a la reserva legal y otras reservas de capital, si tales utilidades no alcanzaren.</a:t>
            </a:r>
            <a:endParaRPr lang="es-ES" dirty="0" smtClean="0"/>
          </a:p>
          <a:p>
            <a:pPr>
              <a:buNone/>
            </a:pPr>
            <a:r>
              <a:rPr lang="es-CO" dirty="0" smtClean="0"/>
              <a:t>c) Con cargo a capital social pagado de la cooperativa si las reservas fueren aun insuficientes para absorber la pérdida.</a:t>
            </a:r>
            <a:endParaRPr lang="es-ES" dirty="0" smtClean="0"/>
          </a:p>
          <a:p>
            <a:endParaRPr lang="es-ES" dirty="0"/>
          </a:p>
        </p:txBody>
      </p:sp>
    </p:spTree>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sz="2400" b="1" dirty="0" smtClean="0">
                <a:solidFill>
                  <a:schemeClr val="tx1"/>
                </a:solidFill>
                <a:latin typeface="Times New Roman" pitchFamily="18" charset="0"/>
                <a:cs typeface="Times New Roman" pitchFamily="18" charset="0"/>
              </a:rPr>
              <a:t>INTEGRACION DE UNA SOCIEDAD COOPERATIVA</a:t>
            </a:r>
            <a:endParaRPr lang="es-ES" sz="2400" dirty="0">
              <a:solidFill>
                <a:schemeClr val="tx1"/>
              </a:solidFill>
              <a:latin typeface="Times New Roman" pitchFamily="18" charset="0"/>
              <a:cs typeface="Times New Roman" pitchFamily="18" charset="0"/>
            </a:endParaRPr>
          </a:p>
        </p:txBody>
      </p:sp>
      <p:sp>
        <p:nvSpPr>
          <p:cNvPr id="3" name="2 Marcador de contenido"/>
          <p:cNvSpPr>
            <a:spLocks noGrp="1"/>
          </p:cNvSpPr>
          <p:nvPr>
            <p:ph sz="quarter" idx="1"/>
          </p:nvPr>
        </p:nvSpPr>
        <p:spPr>
          <a:xfrm>
            <a:off x="457200" y="1428736"/>
            <a:ext cx="7467600" cy="5045216"/>
          </a:xfrm>
        </p:spPr>
        <p:txBody>
          <a:bodyPr/>
          <a:lstStyle/>
          <a:p>
            <a:pPr>
              <a:buFont typeface="Wingdings" pitchFamily="2" charset="2"/>
              <a:buChar char="Ø"/>
            </a:pPr>
            <a:r>
              <a:rPr lang="es-CO" b="1" dirty="0" smtClean="0"/>
              <a:t>Asamblea de Cooperativistas.</a:t>
            </a:r>
            <a:endParaRPr lang="es-ES" dirty="0" smtClean="0"/>
          </a:p>
          <a:p>
            <a:pPr>
              <a:buNone/>
            </a:pPr>
            <a:r>
              <a:rPr lang="es-CO" dirty="0" smtClean="0"/>
              <a:t>    Es la autoridad suprema, y sus acuerdos obligan a todos los socios, presentes o ausentes, siempre que se haya procedido conforme a las bases constitutivas, a la ley y su reglamento.</a:t>
            </a:r>
            <a:endParaRPr lang="es-ES" dirty="0" smtClean="0"/>
          </a:p>
          <a:p>
            <a:endParaRPr lang="es-ES" dirty="0" smtClean="0"/>
          </a:p>
          <a:p>
            <a:pPr>
              <a:buFont typeface="Wingdings" pitchFamily="2" charset="2"/>
              <a:buChar char="Ø"/>
            </a:pPr>
            <a:r>
              <a:rPr lang="es-CO" b="1" dirty="0" smtClean="0"/>
              <a:t>Consejo de Administración.</a:t>
            </a:r>
            <a:endParaRPr lang="es-ES" dirty="0" smtClean="0"/>
          </a:p>
          <a:p>
            <a:pPr>
              <a:buNone/>
            </a:pPr>
            <a:r>
              <a:rPr lang="es-CO" dirty="0" smtClean="0"/>
              <a:t> Corresponde el cumplimiento de los acuerdos de las asambleas, decide en la administración y representación de la sociedad.</a:t>
            </a:r>
            <a:endParaRPr lang="es-ES" dirty="0" smtClean="0"/>
          </a:p>
          <a:p>
            <a:pPr>
              <a:buNone/>
            </a:pPr>
            <a:endParaRPr lang="es-ES" dirty="0"/>
          </a:p>
        </p:txBody>
      </p:sp>
    </p:spTree>
  </p:cSld>
  <p:clrMapOvr>
    <a:masterClrMapping/>
  </p:clrMapOvr>
  <p:transition>
    <p:fade thruBlk="1"/>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28596" y="1142984"/>
            <a:ext cx="8186766" cy="3500462"/>
          </a:xfrm>
        </p:spPr>
        <p:txBody>
          <a:bodyPr/>
          <a:lstStyle/>
          <a:p>
            <a:pPr>
              <a:buFont typeface="Wingdings" pitchFamily="2" charset="2"/>
              <a:buChar char="Ø"/>
            </a:pPr>
            <a:r>
              <a:rPr lang="es-CO" b="1" dirty="0" smtClean="0"/>
              <a:t>Consejo de Vigilancia.</a:t>
            </a:r>
          </a:p>
          <a:p>
            <a:pPr>
              <a:buNone/>
            </a:pPr>
            <a:r>
              <a:rPr lang="es-ES" dirty="0" smtClean="0"/>
              <a:t> </a:t>
            </a:r>
            <a:r>
              <a:rPr lang="es-CO" dirty="0" smtClean="0"/>
              <a:t>El consejo de vigilancia ejercerá la supervisión de todas las actividades de la sociedad y tiene derecho de veto para que el consejo de administración</a:t>
            </a:r>
            <a:r>
              <a:rPr lang="es-SV" dirty="0" smtClean="0"/>
              <a:t> reconsidere las</a:t>
            </a:r>
            <a:r>
              <a:rPr lang="es-CO" dirty="0" smtClean="0"/>
              <a:t> resoluciones objetadas, por tanto, toda la resolución del Consejo de Administración debe ser comunicada por escrito al Consejo de Vigilancia.</a:t>
            </a:r>
            <a:endParaRPr lang="es-ES" dirty="0" smtClean="0"/>
          </a:p>
          <a:p>
            <a:endParaRPr lang="es-ES" dirty="0"/>
          </a:p>
        </p:txBody>
      </p:sp>
    </p:spTree>
  </p:cSld>
  <p:clrMapOvr>
    <a:masterClrMapping/>
  </p:clrMapOvr>
  <p:transition>
    <p:zoom dir="in"/>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rot="20778312">
            <a:off x="1172129" y="1939275"/>
            <a:ext cx="7467600" cy="1143000"/>
          </a:xfrm>
        </p:spPr>
        <p:txBody>
          <a:bodyPr>
            <a:scene3d>
              <a:camera prst="orthographicFront">
                <a:rot lat="0" lon="0" rev="0"/>
              </a:camera>
              <a:lightRig rig="threePt" dir="t"/>
            </a:scene3d>
          </a:bodyPr>
          <a:lstStyle/>
          <a:p>
            <a:r>
              <a:rPr lang="es-ES" b="1" dirty="0" smtClean="0">
                <a:ln>
                  <a:solidFill>
                    <a:schemeClr val="tx1"/>
                  </a:solidFill>
                </a:ln>
                <a:solidFill>
                  <a:srgbClr val="FF0000"/>
                </a:solidFill>
                <a:effectLst>
                  <a:outerShdw blurRad="50800" dist="50800" dir="5400000" algn="ctr" rotWithShape="0">
                    <a:srgbClr val="000000"/>
                  </a:outerShdw>
                </a:effectLst>
                <a:latin typeface="Engravers MT" pitchFamily="18" charset="0"/>
              </a:rPr>
              <a:t>Gracias por su atención…</a:t>
            </a:r>
            <a:endParaRPr lang="es-ES" b="1" dirty="0">
              <a:ln>
                <a:solidFill>
                  <a:schemeClr val="tx1"/>
                </a:solidFill>
              </a:ln>
              <a:solidFill>
                <a:srgbClr val="FF0000"/>
              </a:solidFill>
              <a:effectLst>
                <a:outerShdw blurRad="50800" dist="50800" dir="5400000" algn="ctr" rotWithShape="0">
                  <a:srgbClr val="000000"/>
                </a:outerShdw>
              </a:effectLst>
              <a:latin typeface="Engravers MT" pitchFamily="18" charset="0"/>
            </a:endParaRPr>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fontAlgn="auto">
              <a:spcAft>
                <a:spcPts val="0"/>
              </a:spcAft>
              <a:defRPr/>
            </a:pPr>
            <a:r>
              <a:rPr lang="es-CO" b="1" dirty="0">
                <a:solidFill>
                  <a:schemeClr val="tx1"/>
                </a:solidFill>
              </a:rPr>
              <a:t>EL SISTEMA COOPERATIVO EN </a:t>
            </a:r>
            <a:r>
              <a:rPr lang="es-CO" b="1" dirty="0" smtClean="0">
                <a:solidFill>
                  <a:schemeClr val="tx1"/>
                </a:solidFill>
              </a:rPr>
              <a:t>GENERAL</a:t>
            </a:r>
            <a:endParaRPr lang="es-CO" dirty="0">
              <a:solidFill>
                <a:schemeClr val="tx1"/>
              </a:solidFill>
            </a:endParaRPr>
          </a:p>
        </p:txBody>
      </p:sp>
      <p:sp>
        <p:nvSpPr>
          <p:cNvPr id="3" name="2 Marcador de contenido"/>
          <p:cNvSpPr>
            <a:spLocks noGrp="1"/>
          </p:cNvSpPr>
          <p:nvPr>
            <p:ph sz="quarter" idx="1"/>
          </p:nvPr>
        </p:nvSpPr>
        <p:spPr>
          <a:xfrm>
            <a:off x="457200" y="1600200"/>
            <a:ext cx="7467600" cy="4873625"/>
          </a:xfrm>
        </p:spPr>
        <p:txBody>
          <a:bodyPr>
            <a:normAutofit/>
          </a:bodyPr>
          <a:lstStyle/>
          <a:p>
            <a:pPr marL="274320" indent="-274320" fontAlgn="auto">
              <a:spcAft>
                <a:spcPts val="0"/>
              </a:spcAft>
              <a:buFont typeface="Wingdings"/>
              <a:buChar char=""/>
              <a:defRPr/>
            </a:pPr>
            <a:r>
              <a:rPr lang="es-CO" dirty="0"/>
              <a:t>La historia del sistema cooperativo se remonta a la práctica de </a:t>
            </a:r>
            <a:r>
              <a:rPr lang="es-CO" dirty="0" smtClean="0"/>
              <a:t>diferentes modalidades</a:t>
            </a:r>
            <a:r>
              <a:rPr lang="es-CO" dirty="0"/>
              <a:t> de asociación </a:t>
            </a:r>
            <a:r>
              <a:rPr lang="es-CO" dirty="0" smtClean="0"/>
              <a:t>tradicional, especialmente</a:t>
            </a:r>
            <a:r>
              <a:rPr lang="es-CO" dirty="0"/>
              <a:t> en el ámbito rural y </a:t>
            </a:r>
            <a:r>
              <a:rPr lang="es-CO" dirty="0" smtClean="0"/>
              <a:t>en actividades </a:t>
            </a:r>
            <a:r>
              <a:rPr lang="es-CO" dirty="0"/>
              <a:t>de carácter agropecuario, tal era el caso, por ejemplo en Latinoamérica; los ayllus de la cultura Inca que comprendió lo que ahora es Perú, Bolivia, Ecuador, parte de Chile y el norte argentino</a:t>
            </a:r>
            <a:r>
              <a:rPr lang="es-CO" dirty="0" smtClean="0"/>
              <a:t>.</a:t>
            </a:r>
          </a:p>
          <a:p>
            <a:pPr marL="0" indent="0" fontAlgn="auto">
              <a:spcAft>
                <a:spcPts val="0"/>
              </a:spcAft>
              <a:buFont typeface="Wingdings"/>
              <a:buNone/>
              <a:defRPr/>
            </a:pPr>
            <a:endParaRPr lang="es-CO" dirty="0"/>
          </a:p>
        </p:txBody>
      </p:sp>
    </p:spTree>
  </p:cSld>
  <p:clrMapOvr>
    <a:masterClrMapping/>
  </p:clrMapOvr>
  <p:transition>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2 Marcador de contenido"/>
          <p:cNvSpPr>
            <a:spLocks noGrp="1"/>
          </p:cNvSpPr>
          <p:nvPr>
            <p:ph sz="quarter" idx="1"/>
          </p:nvPr>
        </p:nvSpPr>
        <p:spPr>
          <a:xfrm>
            <a:off x="457200" y="404813"/>
            <a:ext cx="7786688" cy="6119812"/>
          </a:xfrm>
        </p:spPr>
        <p:txBody>
          <a:bodyPr anchor="ctr"/>
          <a:lstStyle/>
          <a:p>
            <a:r>
              <a:rPr lang="es-CO" dirty="0" smtClean="0"/>
              <a:t>De igual modo, en las culturas del norte de América como la azteca en México y las juntas en Costa Rica. Estas manifestaciones tradicionales de la cooperación aún están vigentes en muchos países de América Latina y en el mundo, este sistema de cooperativismo en épocas pasadas, que se identificaba por la autoayuda, solidaridad y cooperación entre sus integrantes en las diferentes actividades fueron determinantes para iniciar lo que hoy se conoce como los principios del sistema cooperativo.</a:t>
            </a:r>
          </a:p>
          <a:p>
            <a:endParaRPr lang="es-CO" dirty="0" smtClean="0"/>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333375"/>
            <a:ext cx="7859713" cy="6264275"/>
          </a:xfrm>
        </p:spPr>
        <p:txBody>
          <a:bodyPr>
            <a:normAutofit/>
          </a:bodyPr>
          <a:lstStyle/>
          <a:p>
            <a:pPr marL="274320" indent="-274320" fontAlgn="auto">
              <a:spcAft>
                <a:spcPts val="0"/>
              </a:spcAft>
              <a:buFont typeface="Wingdings"/>
              <a:buChar char=""/>
              <a:defRPr/>
            </a:pPr>
            <a:r>
              <a:rPr lang="es-CO" dirty="0"/>
              <a:t>La idea tuvo su origen a fines del año 1843, en tal época la industria textil se encontraba en su apogeo y proporcionaba una gran actividad en las más importantes manufacturas de Rochdale. Frente al desamparo de la clase trabajadora </a:t>
            </a:r>
            <a:r>
              <a:rPr lang="es-CO" dirty="0" smtClean="0"/>
              <a:t>algunos tejedores</a:t>
            </a:r>
            <a:r>
              <a:rPr lang="es-CO" dirty="0"/>
              <a:t> recordaron las ideas de Robert </a:t>
            </a:r>
            <a:r>
              <a:rPr lang="es-CO" dirty="0" smtClean="0"/>
              <a:t>Owen considerado</a:t>
            </a:r>
            <a:r>
              <a:rPr lang="es-CO" dirty="0"/>
              <a:t> el padre del cooperativismo. </a:t>
            </a:r>
            <a:endParaRPr lang="es-CO" dirty="0" smtClean="0"/>
          </a:p>
          <a:p>
            <a:pPr marL="274320" indent="-274320" fontAlgn="auto">
              <a:spcAft>
                <a:spcPts val="0"/>
              </a:spcAft>
              <a:buFont typeface="Wingdings"/>
              <a:buChar char=""/>
              <a:defRPr/>
            </a:pPr>
            <a:endParaRPr lang="es-CO" dirty="0" smtClean="0"/>
          </a:p>
          <a:p>
            <a:pPr marL="274320" indent="-274320" fontAlgn="auto">
              <a:spcAft>
                <a:spcPts val="0"/>
              </a:spcAft>
              <a:buFont typeface="Wingdings"/>
              <a:buChar char=""/>
              <a:defRPr/>
            </a:pPr>
            <a:r>
              <a:rPr lang="es-CO" dirty="0" smtClean="0"/>
              <a:t>Lejos</a:t>
            </a:r>
            <a:r>
              <a:rPr lang="es-CO" dirty="0"/>
              <a:t> de tratar de rehuir responsabilidades, el 24 de octubre de 1844 dieron constitución legal a su sociedad. La entidad fue registrada bajo el título: "Rochdale Society of Equitables Pioneers" (Sociedad de los Equitativos Pioneros de </a:t>
            </a:r>
            <a:r>
              <a:rPr lang="es-CO" dirty="0" err="1"/>
              <a:t>Rochdale</a:t>
            </a:r>
            <a:r>
              <a:rPr lang="es-CO" dirty="0" smtClean="0"/>
              <a:t>).</a:t>
            </a:r>
            <a:endParaRPr lang="es-CO" dirty="0"/>
          </a:p>
        </p:txBody>
      </p:sp>
    </p:spTree>
  </p:cSld>
  <p:clrMapOvr>
    <a:masterClrMapping/>
  </p:clrMapOvr>
  <p:transition>
    <p:spli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115888"/>
            <a:ext cx="8218488" cy="6357937"/>
          </a:xfrm>
        </p:spPr>
        <p:txBody>
          <a:bodyPr anchor="ctr">
            <a:normAutofit/>
          </a:bodyPr>
          <a:lstStyle/>
          <a:p>
            <a:pPr marL="274320" indent="-274320" fontAlgn="auto">
              <a:spcAft>
                <a:spcPts val="0"/>
              </a:spcAft>
              <a:buFont typeface="Wingdings"/>
              <a:buChar char=""/>
              <a:defRPr/>
            </a:pPr>
            <a:endParaRPr lang="es-CO" dirty="0" smtClean="0"/>
          </a:p>
          <a:p>
            <a:pPr marL="274320" indent="-274320" fontAlgn="auto">
              <a:spcAft>
                <a:spcPts val="0"/>
              </a:spcAft>
              <a:buFont typeface="Wingdings"/>
              <a:buChar char=""/>
              <a:defRPr/>
            </a:pPr>
            <a:r>
              <a:rPr lang="es-CO" dirty="0" smtClean="0"/>
              <a:t>Estos </a:t>
            </a:r>
            <a:r>
              <a:rPr lang="es-CO" dirty="0"/>
              <a:t>valores son puestos en práctica a través de los Seven Rochdale Principles (los siete principios Rochdale), los principios que originalmente establecieron los pioneros de Rochdale para las sociedades cooperativas fueron los siguientes: </a:t>
            </a:r>
          </a:p>
          <a:p>
            <a:pPr marL="0" indent="0" fontAlgn="auto">
              <a:spcAft>
                <a:spcPts val="0"/>
              </a:spcAft>
              <a:buFont typeface="Wingdings"/>
              <a:buNone/>
              <a:defRPr/>
            </a:pPr>
            <a:endParaRPr lang="es-CO" dirty="0"/>
          </a:p>
          <a:p>
            <a:pPr marL="274320" indent="-274320" fontAlgn="auto">
              <a:spcAft>
                <a:spcPts val="0"/>
              </a:spcAft>
              <a:buFont typeface="Wingdings"/>
              <a:buChar char=""/>
              <a:defRPr/>
            </a:pPr>
            <a:r>
              <a:rPr lang="es-CO" dirty="0"/>
              <a:t>1. Libre ingreso y libre retiro.</a:t>
            </a:r>
          </a:p>
          <a:p>
            <a:pPr marL="274320" indent="-274320" fontAlgn="auto">
              <a:spcAft>
                <a:spcPts val="0"/>
              </a:spcAft>
              <a:buFont typeface="Wingdings"/>
              <a:buChar char=""/>
              <a:defRPr/>
            </a:pPr>
            <a:r>
              <a:rPr lang="es-CO" dirty="0"/>
              <a:t>2. Control democrático.</a:t>
            </a:r>
          </a:p>
          <a:p>
            <a:pPr marL="274320" indent="-274320" fontAlgn="auto">
              <a:spcAft>
                <a:spcPts val="0"/>
              </a:spcAft>
              <a:buFont typeface="Wingdings"/>
              <a:buChar char=""/>
              <a:defRPr/>
            </a:pPr>
            <a:r>
              <a:rPr lang="es-CO" dirty="0"/>
              <a:t>3. Neutralidad política, racial y religiosa.</a:t>
            </a:r>
          </a:p>
          <a:p>
            <a:pPr marL="274320" indent="-274320" fontAlgn="auto">
              <a:spcAft>
                <a:spcPts val="0"/>
              </a:spcAft>
              <a:buFont typeface="Wingdings"/>
              <a:buChar char=""/>
              <a:defRPr/>
            </a:pPr>
            <a:r>
              <a:rPr lang="es-CO" dirty="0"/>
              <a:t>4. Ventas al contado.</a:t>
            </a:r>
          </a:p>
          <a:p>
            <a:pPr marL="274320" indent="-274320" fontAlgn="auto">
              <a:spcAft>
                <a:spcPts val="0"/>
              </a:spcAft>
              <a:buFont typeface="Wingdings"/>
              <a:buChar char=""/>
              <a:defRPr/>
            </a:pPr>
            <a:r>
              <a:rPr lang="es-CO" dirty="0"/>
              <a:t>5. Devolución de excedentes.</a:t>
            </a:r>
          </a:p>
          <a:p>
            <a:pPr marL="274320" indent="-274320" fontAlgn="auto">
              <a:spcAft>
                <a:spcPts val="0"/>
              </a:spcAft>
              <a:buFont typeface="Wingdings"/>
              <a:buChar char=""/>
              <a:defRPr/>
            </a:pPr>
            <a:r>
              <a:rPr lang="es-CO" dirty="0"/>
              <a:t>6. Interés limitado sobre el capital.</a:t>
            </a:r>
          </a:p>
          <a:p>
            <a:pPr marL="274320" indent="-274320" fontAlgn="auto">
              <a:spcAft>
                <a:spcPts val="0"/>
              </a:spcAft>
              <a:buFont typeface="Wingdings"/>
              <a:buChar char=""/>
              <a:defRPr/>
            </a:pPr>
            <a:r>
              <a:rPr lang="es-CO" dirty="0"/>
              <a:t>7. Educación continúa.</a:t>
            </a:r>
          </a:p>
          <a:p>
            <a:pPr marL="274320" indent="-274320" fontAlgn="auto">
              <a:spcAft>
                <a:spcPts val="0"/>
              </a:spcAft>
              <a:buFont typeface="Wingdings"/>
              <a:buChar char=""/>
              <a:defRPr/>
            </a:pPr>
            <a:endParaRPr lang="es-CO" dirty="0"/>
          </a:p>
        </p:txBody>
      </p:sp>
    </p:spTree>
  </p:cSld>
  <p:clrMapOvr>
    <a:masterClrMapping/>
  </p:clrMapOvr>
  <p:transition>
    <p:circl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chor="ctr"/>
          <a:lstStyle/>
          <a:p>
            <a:pPr algn="ctr" fontAlgn="auto">
              <a:spcAft>
                <a:spcPts val="0"/>
              </a:spcAft>
              <a:defRPr/>
            </a:pPr>
            <a:r>
              <a:rPr lang="es-CO" b="1" dirty="0">
                <a:solidFill>
                  <a:schemeClr val="tx1"/>
                </a:solidFill>
                <a:latin typeface="Times New Roman" pitchFamily="18" charset="0"/>
                <a:cs typeface="Times New Roman" pitchFamily="18" charset="0"/>
              </a:rPr>
              <a:t>CONTENIDO</a:t>
            </a:r>
            <a:r>
              <a:rPr lang="es-CO" b="1" dirty="0" smtClean="0">
                <a:solidFill>
                  <a:schemeClr val="tx1"/>
                </a:solidFill>
                <a:latin typeface="Times New Roman" pitchFamily="18" charset="0"/>
                <a:cs typeface="Times New Roman" pitchFamily="18" charset="0"/>
              </a:rPr>
              <a:t>.</a:t>
            </a:r>
            <a:endParaRPr lang="es-CO" dirty="0">
              <a:solidFill>
                <a:schemeClr val="tx1"/>
              </a:solidFill>
              <a:latin typeface="Times New Roman" pitchFamily="18" charset="0"/>
              <a:cs typeface="Times New Roman" pitchFamily="18" charset="0"/>
            </a:endParaRPr>
          </a:p>
        </p:txBody>
      </p:sp>
      <p:sp>
        <p:nvSpPr>
          <p:cNvPr id="3" name="2 Marcador de contenido"/>
          <p:cNvSpPr>
            <a:spLocks noGrp="1"/>
          </p:cNvSpPr>
          <p:nvPr>
            <p:ph sz="quarter" idx="1"/>
          </p:nvPr>
        </p:nvSpPr>
        <p:spPr>
          <a:xfrm>
            <a:off x="457200" y="1052513"/>
            <a:ext cx="7467600" cy="5421312"/>
          </a:xfrm>
        </p:spPr>
        <p:txBody>
          <a:bodyPr>
            <a:normAutofit fontScale="92500" lnSpcReduction="20000"/>
          </a:bodyPr>
          <a:lstStyle/>
          <a:p>
            <a:pPr marL="274320" indent="-274320" fontAlgn="auto">
              <a:spcAft>
                <a:spcPts val="0"/>
              </a:spcAft>
              <a:buFont typeface="Wingdings"/>
              <a:buChar char=""/>
              <a:defRPr/>
            </a:pPr>
            <a:r>
              <a:rPr lang="es-CO" dirty="0"/>
              <a:t>El Código de Comercio que entró en vigencia el primero de abril de 1971, dejó sin ninguna base legal que normara las actividades de las Sociedades Cooperativas, aceptándose conforme la teoría mercantilista moderna que las sociedades solo pueden ser de personas y de capitales, con sus respectivas divisiones. Con las reformas que se hicieron en 1971 al Código de Comercio, según decreto 277, se modificó el Art. 19 y se establecieron las normas a las que se sujetarían las Sociedades Cooperativas, en virtud de que son “Organizaciones importantes dentro del engranaje económico nacional y que obligarlos </a:t>
            </a:r>
            <a:r>
              <a:rPr lang="es-CO" dirty="0" smtClean="0"/>
              <a:t>a que</a:t>
            </a:r>
            <a:r>
              <a:rPr lang="es-CO" dirty="0"/>
              <a:t> adopten un </a:t>
            </a:r>
            <a:r>
              <a:rPr lang="es-CO" dirty="0" smtClean="0"/>
              <a:t>régimen diferente</a:t>
            </a:r>
            <a:r>
              <a:rPr lang="es-CO" dirty="0"/>
              <a:t> al que regula sus actividades, causaría efectos contraproducentes al prestigio de que gozan en la instituciones financieras y de crédito especialmente del exterior, perjudicando a los miembros que las integra.</a:t>
            </a:r>
          </a:p>
        </p:txBody>
      </p:sp>
    </p:spTree>
  </p:cSld>
  <p:clrMapOvr>
    <a:masterClrMapping/>
  </p:clrMapOvr>
  <p:transition>
    <p:strips dir="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2 Marcador de contenido"/>
          <p:cNvSpPr>
            <a:spLocks noGrp="1"/>
          </p:cNvSpPr>
          <p:nvPr>
            <p:ph sz="quarter" idx="1"/>
          </p:nvPr>
        </p:nvSpPr>
        <p:spPr>
          <a:xfrm>
            <a:off x="457200" y="333375"/>
            <a:ext cx="7467600" cy="6140450"/>
          </a:xfrm>
        </p:spPr>
        <p:txBody>
          <a:bodyPr/>
          <a:lstStyle/>
          <a:p>
            <a:r>
              <a:rPr lang="es-SV" smtClean="0"/>
              <a:t>Art. 97.- Las Sociedades Cooperativas al entrar en vigencia esta ley podrán continuar funcionando, con sujeción al Código de Comercio, pero no gozarán de los privilegios contenidos en esta ley, a favor de las Asociaciones Cooperativas.</a:t>
            </a:r>
            <a:endParaRPr lang="es-CO" smtClean="0"/>
          </a:p>
          <a:p>
            <a:r>
              <a:rPr lang="es-CO" smtClean="0"/>
              <a:t>Art.98. –Las Sociedades que se organicen en el futuro, con una o más finalidades que le son propias a las clases de cooperativas, señaladas en el articulo 7 del presente decreto, podrán funcionar legalmente siempre que cumpla con las disposiciones contenidas en el Código de Comercio pero no serán consideradas Asociaciones Cooperativas, ni gozaran del régimen de protección establecidos en esta ley.</a:t>
            </a:r>
          </a:p>
          <a:p>
            <a:endParaRPr lang="es-CO" smtClean="0"/>
          </a:p>
        </p:txBody>
      </p:sp>
    </p:spTree>
  </p:cSld>
  <p:clrMapOvr>
    <a:masterClrMapping/>
  </p:clrMapOvr>
  <p:transition>
    <p:newsflash/>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rador">
  <a:themeElements>
    <a:clrScheme name="Mirador">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Mirad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irad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Override1.xml><?xml version="1.0" encoding="utf-8"?>
<a:themeOverride xmlns:a="http://schemas.openxmlformats.org/drawingml/2006/main">
  <a:clrScheme name="Mirador">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docProps/app.xml><?xml version="1.0" encoding="utf-8"?>
<Properties xmlns="http://schemas.openxmlformats.org/officeDocument/2006/extended-properties" xmlns:vt="http://schemas.openxmlformats.org/officeDocument/2006/docPropsVTypes">
  <Template>Oriel</Template>
  <TotalTime>162</TotalTime>
  <Words>1273</Words>
  <Application>Microsoft Office PowerPoint</Application>
  <PresentationFormat>Presentación en pantalla (4:3)</PresentationFormat>
  <Paragraphs>173</Paragraphs>
  <Slides>36</Slides>
  <Notes>0</Notes>
  <HiddenSlides>0</HiddenSlides>
  <MMClips>0</MMClips>
  <ScaleCrop>false</ScaleCrop>
  <HeadingPairs>
    <vt:vector size="4" baseType="variant">
      <vt:variant>
        <vt:lpstr>Tema</vt:lpstr>
      </vt:variant>
      <vt:variant>
        <vt:i4>1</vt:i4>
      </vt:variant>
      <vt:variant>
        <vt:lpstr>Títulos de diapositiva</vt:lpstr>
      </vt:variant>
      <vt:variant>
        <vt:i4>36</vt:i4>
      </vt:variant>
    </vt:vector>
  </HeadingPairs>
  <TitlesOfParts>
    <vt:vector size="37" baseType="lpstr">
      <vt:lpstr>Mirador</vt:lpstr>
      <vt:lpstr>INSTITUTO NACIONAL DE SOYAPANGO</vt:lpstr>
      <vt:lpstr>SOCIEDAD   COOPERATIVA</vt:lpstr>
      <vt:lpstr>HISTORIA</vt:lpstr>
      <vt:lpstr>EL SISTEMA COOPERATIVO EN GENERAL</vt:lpstr>
      <vt:lpstr>Diapositiva 5</vt:lpstr>
      <vt:lpstr>Diapositiva 6</vt:lpstr>
      <vt:lpstr>Diapositiva 7</vt:lpstr>
      <vt:lpstr>CONTENIDO.</vt:lpstr>
      <vt:lpstr>Diapositiva 9</vt:lpstr>
      <vt:lpstr>Diapositiva 10</vt:lpstr>
      <vt:lpstr>Diapositiva 11</vt:lpstr>
      <vt:lpstr>La clasificación de las Sociedades Cooperativas obedece a 3 criterios que son:</vt:lpstr>
      <vt:lpstr>CARACTERISTICAS DE LAS SOCIEDADES COOPERATIVAS</vt:lpstr>
      <vt:lpstr>CONCEPTOS RELACIONADOS CON LAS SOCIEDADES COOPERATIVAS</vt:lpstr>
      <vt:lpstr>Diapositiva 15</vt:lpstr>
      <vt:lpstr>CLASIFICACIÓN DE LAS COOPERATIVAS</vt:lpstr>
      <vt:lpstr>Diapositiva 17</vt:lpstr>
      <vt:lpstr>Diapositiva 18</vt:lpstr>
      <vt:lpstr>Diapositiva 19</vt:lpstr>
      <vt:lpstr>Diapositiva 20</vt:lpstr>
      <vt:lpstr>CONSTITUCIÓN DE SOCIEDADES COOPERATIVAS</vt:lpstr>
      <vt:lpstr>Diapositiva 22</vt:lpstr>
      <vt:lpstr>ORGANIZACIÓN DE LAS SOCIEDADES COOPOERATIVAS Y LAS FUNCIONESQUE EJERCEN SUS MIEMBROS</vt:lpstr>
      <vt:lpstr>Dentro de la junta directiva se encuentra:</vt:lpstr>
      <vt:lpstr>Diapositiva 25</vt:lpstr>
      <vt:lpstr>Diapositiva 26</vt:lpstr>
      <vt:lpstr>Auditoría Interna: </vt:lpstr>
      <vt:lpstr>Auditoría Externa: </vt:lpstr>
      <vt:lpstr>Gerencia General:</vt:lpstr>
      <vt:lpstr>AUMENTOS Y DISMINUCIONES DE CAPITAL</vt:lpstr>
      <vt:lpstr>Diapositiva 31</vt:lpstr>
      <vt:lpstr>Diapositiva 32</vt:lpstr>
      <vt:lpstr>Diapositiva 33</vt:lpstr>
      <vt:lpstr>INTEGRACION DE UNA SOCIEDAD COOPERATIVA</vt:lpstr>
      <vt:lpstr>Diapositiva 35</vt:lpstr>
      <vt:lpstr>Gracias por su atención…</vt:lpstr>
    </vt:vector>
  </TitlesOfParts>
  <Company>AmSavS Creation´s 2008</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SOCIEDAD   COOPERATIVA</dc:title>
  <dc:creator>AmSavS</dc:creator>
  <cp:lastModifiedBy>ciber</cp:lastModifiedBy>
  <cp:revision>14</cp:revision>
  <dcterms:created xsi:type="dcterms:W3CDTF">2012-07-05T15:53:15Z</dcterms:created>
  <dcterms:modified xsi:type="dcterms:W3CDTF">2012-08-06T05:16:41Z</dcterms:modified>
</cp:coreProperties>
</file>