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74" r:id="rId8"/>
    <p:sldId id="260" r:id="rId9"/>
    <p:sldId id="261" r:id="rId10"/>
    <p:sldId id="262" r:id="rId11"/>
    <p:sldId id="275" r:id="rId12"/>
    <p:sldId id="276" r:id="rId13"/>
    <p:sldId id="277" r:id="rId14"/>
    <p:sldId id="278" r:id="rId15"/>
    <p:sldId id="263" r:id="rId16"/>
    <p:sldId id="266" r:id="rId17"/>
    <p:sldId id="267" r:id="rId18"/>
    <p:sldId id="268" r:id="rId19"/>
    <p:sldId id="279" r:id="rId20"/>
    <p:sldId id="269" r:id="rId21"/>
    <p:sldId id="270" r:id="rId22"/>
    <p:sldId id="271" r:id="rId23"/>
    <p:sldId id="272" r:id="rId24"/>
    <p:sldId id="273" r:id="rId2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01FE4-ED1E-4733-A9FF-BAA83E702D18}" type="datetimeFigureOut">
              <a:rPr lang="es-SV" smtClean="0"/>
              <a:pPr/>
              <a:t>07/09/2011</a:t>
            </a:fld>
            <a:endParaRPr lang="es-SV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F5BC1-4D71-463A-98BF-A69D762366C4}" type="slidenum">
              <a:rPr lang="es-SV" smtClean="0"/>
              <a:pPr/>
              <a:t>‹Nº›</a:t>
            </a:fld>
            <a:endParaRPr lang="es-SV" dirty="0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01FE4-ED1E-4733-A9FF-BAA83E702D18}" type="datetimeFigureOut">
              <a:rPr lang="es-SV" smtClean="0"/>
              <a:pPr/>
              <a:t>07/09/2011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F5BC1-4D71-463A-98BF-A69D762366C4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01FE4-ED1E-4733-A9FF-BAA83E702D18}" type="datetimeFigureOut">
              <a:rPr lang="es-SV" smtClean="0"/>
              <a:pPr/>
              <a:t>07/09/2011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F5BC1-4D71-463A-98BF-A69D762366C4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01FE4-ED1E-4733-A9FF-BAA83E702D18}" type="datetimeFigureOut">
              <a:rPr lang="es-SV" smtClean="0"/>
              <a:pPr/>
              <a:t>07/09/2011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F5BC1-4D71-463A-98BF-A69D762366C4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01FE4-ED1E-4733-A9FF-BAA83E702D18}" type="datetimeFigureOut">
              <a:rPr lang="es-SV" smtClean="0"/>
              <a:pPr/>
              <a:t>07/09/2011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F5BC1-4D71-463A-98BF-A69D762366C4}" type="slidenum">
              <a:rPr lang="es-SV" smtClean="0"/>
              <a:pPr/>
              <a:t>‹Nº›</a:t>
            </a:fld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01FE4-ED1E-4733-A9FF-BAA83E702D18}" type="datetimeFigureOut">
              <a:rPr lang="es-SV" smtClean="0"/>
              <a:pPr/>
              <a:t>07/09/2011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F5BC1-4D71-463A-98BF-A69D762366C4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01FE4-ED1E-4733-A9FF-BAA83E702D18}" type="datetimeFigureOut">
              <a:rPr lang="es-SV" smtClean="0"/>
              <a:pPr/>
              <a:t>07/09/2011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F5BC1-4D71-463A-98BF-A69D762366C4}" type="slidenum">
              <a:rPr lang="es-SV" smtClean="0"/>
              <a:pPr/>
              <a:t>‹Nº›</a:t>
            </a:fld>
            <a:endParaRPr lang="es-SV" dirty="0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01FE4-ED1E-4733-A9FF-BAA83E702D18}" type="datetimeFigureOut">
              <a:rPr lang="es-SV" smtClean="0"/>
              <a:pPr/>
              <a:t>07/09/2011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F5BC1-4D71-463A-98BF-A69D762366C4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01FE4-ED1E-4733-A9FF-BAA83E702D18}" type="datetimeFigureOut">
              <a:rPr lang="es-SV" smtClean="0"/>
              <a:pPr/>
              <a:t>07/09/2011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F5BC1-4D71-463A-98BF-A69D762366C4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01FE4-ED1E-4733-A9FF-BAA83E702D18}" type="datetimeFigureOut">
              <a:rPr lang="es-SV" smtClean="0"/>
              <a:pPr/>
              <a:t>07/09/2011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F5BC1-4D71-463A-98BF-A69D762366C4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FB01FE4-ED1E-4733-A9FF-BAA83E702D18}" type="datetimeFigureOut">
              <a:rPr lang="es-SV" smtClean="0"/>
              <a:pPr/>
              <a:t>07/09/2011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23F5BC1-4D71-463A-98BF-A69D762366C4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FB01FE4-ED1E-4733-A9FF-BAA83E702D18}" type="datetimeFigureOut">
              <a:rPr lang="es-SV" smtClean="0"/>
              <a:pPr/>
              <a:t>07/09/2011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SV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23F5BC1-4D71-463A-98BF-A69D762366C4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60432" cy="1152128"/>
          </a:xfrm>
        </p:spPr>
        <p:txBody>
          <a:bodyPr>
            <a:noAutofit/>
          </a:bodyPr>
          <a:lstStyle/>
          <a:p>
            <a:pPr algn="ctr"/>
            <a:r>
              <a:rPr lang="es-SV" sz="4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Instituto Nacional de Soyapango.</a:t>
            </a:r>
            <a:endParaRPr lang="es-SV" sz="4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9289032" cy="4104456"/>
          </a:xfrm>
        </p:spPr>
        <p:txBody>
          <a:bodyPr>
            <a:normAutofit/>
          </a:bodyPr>
          <a:lstStyle/>
          <a:p>
            <a:pPr algn="l"/>
            <a:r>
              <a:rPr lang="es-SV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Maestro: Pedro Arnoldo Aguirre Nativí.</a:t>
            </a:r>
          </a:p>
          <a:p>
            <a:pPr algn="l"/>
            <a:r>
              <a:rPr lang="es-SV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Materia: Sistema Contable.</a:t>
            </a:r>
          </a:p>
          <a:p>
            <a:pPr algn="l"/>
            <a:r>
              <a:rPr lang="es-SV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Integrantes: Erick Alexander Escobar Solórzano.</a:t>
            </a:r>
          </a:p>
          <a:p>
            <a:pPr algn="l"/>
            <a:r>
              <a:rPr lang="es-SV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Máximo Ernesto García Pichinte.</a:t>
            </a:r>
          </a:p>
          <a:p>
            <a:pPr algn="l"/>
            <a:r>
              <a:rPr lang="es-SV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Lucas Antonio Martínez Rodríguez.</a:t>
            </a:r>
          </a:p>
          <a:p>
            <a:pPr algn="l"/>
            <a:r>
              <a:rPr lang="es-SV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Carlos Amilcar Mena Rivas.</a:t>
            </a:r>
          </a:p>
          <a:p>
            <a:pPr algn="l"/>
            <a:r>
              <a:rPr lang="es-SV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Sección: 3-”B”</a:t>
            </a:r>
          </a:p>
          <a:p>
            <a:pPr algn="l"/>
            <a:r>
              <a:rPr lang="es-SV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Año: 2011</a:t>
            </a:r>
          </a:p>
          <a:p>
            <a:pPr algn="l"/>
            <a:endParaRPr lang="es-SV" sz="28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b="1" dirty="0" smtClean="0">
                <a:ln>
                  <a:solidFill>
                    <a:srgbClr val="FF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Cooperativas de Producción</a:t>
            </a:r>
            <a:br>
              <a:rPr lang="es-SV" b="1" dirty="0" smtClean="0">
                <a:ln>
                  <a:solidFill>
                    <a:srgbClr val="FF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s-SV" dirty="0">
              <a:ln>
                <a:solidFill>
                  <a:srgbClr val="FF000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SV" b="1" dirty="0" smtClean="0"/>
              <a:t>    </a:t>
            </a:r>
          </a:p>
          <a:p>
            <a:pPr>
              <a:buNone/>
            </a:pPr>
            <a:r>
              <a:rPr lang="es-SV" b="1" dirty="0" smtClean="0">
                <a:latin typeface="Arial" pitchFamily="34" charset="0"/>
                <a:cs typeface="Arial" pitchFamily="34" charset="0"/>
              </a:rPr>
              <a:t>    Son sociedades cooperativas de productores, aquellas cuyos miembros se asocien para trabajar en común en la producción de bienes y/o servicios, aportando su trabajo personal, físico o intelectual. Independientemente del tipo de producción a las que estén dedicadas, estas sociedades podrán almacenar, conservar, transportar y comercializar sus productos</a:t>
            </a:r>
            <a:r>
              <a:rPr lang="es-SV" dirty="0" smtClean="0">
                <a:latin typeface="Arial" pitchFamily="34" charset="0"/>
                <a:cs typeface="Arial" pitchFamily="34" charset="0"/>
              </a:rPr>
              <a:t>.</a:t>
            </a:r>
            <a:endParaRPr lang="es-SV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2400" cy="914400"/>
          </a:xfrm>
        </p:spPr>
        <p:txBody>
          <a:bodyPr/>
          <a:lstStyle/>
          <a:p>
            <a:pPr algn="ctr"/>
            <a:r>
              <a:rPr lang="es-SV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Cooperativa de producción industrial</a:t>
            </a:r>
            <a:endParaRPr lang="es-SV" b="1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SV" b="1" dirty="0" smtClean="0">
                <a:latin typeface="Arial" pitchFamily="34" charset="0"/>
                <a:cs typeface="Arial" pitchFamily="34" charset="0"/>
              </a:rPr>
              <a:t>   Es una cooperativa y tiene como objetivo transformar materia prima en bienes que tengan características para satisfacer necesidades de los consumidores mediante procesos tecnológicos industriales por ejemplo: cooperativas lácteas, cooperativas de carpintería.</a:t>
            </a:r>
            <a:endParaRPr lang="es-SV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sz="3600" b="1" spc="0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Cooperativas de producción agrícola.</a:t>
            </a:r>
            <a:endParaRPr lang="es-SV" sz="3600" b="1" spc="0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SV" dirty="0" smtClean="0"/>
              <a:t>    </a:t>
            </a:r>
            <a:r>
              <a:rPr lang="es-SV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 una asociación conformada por varios afiliados que trabajan la tierra, comercializan sus productos, aprovechan descuentos y ventajas, compran en cantidad entre agricultores que se unieron en una cooperativa de este tipo. </a:t>
            </a:r>
            <a:endParaRPr lang="es-SV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Cooperativa mixta</a:t>
            </a:r>
            <a:endParaRPr lang="es-SV" b="1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b="1" dirty="0" smtClean="0">
                <a:latin typeface="Arial" pitchFamily="34" charset="0"/>
                <a:cs typeface="Arial" pitchFamily="34" charset="0"/>
              </a:rPr>
              <a:t>Persiguen dos objetivos, La producción de bienes y servicios para terceros y la obtención de bienes y servicios para sus asociados. Las cooperativas mixta deben su nombre a la posibilidad de tener al mismo tiempo dos o mas perfiles que se han descripto anteriormente.</a:t>
            </a:r>
            <a:endParaRPr lang="es-SV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b="1" spc="0" dirty="0" smtClean="0">
                <a:ln w="18000">
                  <a:solidFill>
                    <a:schemeClr val="accent2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Cooperativas de servicio</a:t>
            </a:r>
            <a:endParaRPr lang="es-SV" b="1" spc="0" dirty="0">
              <a:ln w="18000">
                <a:solidFill>
                  <a:schemeClr val="accent2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b="1" dirty="0" smtClean="0">
                <a:latin typeface="Arial" pitchFamily="34" charset="0"/>
                <a:cs typeface="Arial" pitchFamily="34" charset="0"/>
              </a:rPr>
              <a:t>Son aquellas que están formadas por personas que se asocian para prestar servicios al publico. Por ejemplo: las cooperativas de transporte para personas (taxis,autobuses,aerolineas)</a:t>
            </a:r>
            <a:endParaRPr lang="es-SV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1196752"/>
            <a:ext cx="7772400" cy="4213080"/>
          </a:xfrm>
        </p:spPr>
        <p:txBody>
          <a:bodyPr>
            <a:prstTxWarp prst="textPlain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SV" sz="5400" b="1" spc="0" dirty="0" smtClean="0">
                <a:ln w="11430">
                  <a:solidFill>
                    <a:schemeClr val="tx1">
                      <a:lumMod val="8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Características  de las sociedades cooperativas.</a:t>
            </a:r>
            <a:endParaRPr lang="es-SV" sz="5400" b="1" spc="0" dirty="0">
              <a:ln w="11430">
                <a:solidFill>
                  <a:schemeClr val="tx1">
                    <a:lumMod val="85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340768"/>
            <a:ext cx="7772400" cy="4572000"/>
          </a:xfrm>
        </p:spPr>
        <p:txBody>
          <a:bodyPr/>
          <a:lstStyle/>
          <a:p>
            <a:r>
              <a:rPr lang="es-SV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Por lo menos, de un numero de diez socios, un capital variable ilimitado y principalmente debe funcionar sobre principios de igualdad dentro del régimen de derechos y obligaciones de sus miembros.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628800"/>
            <a:ext cx="7772400" cy="4572000"/>
          </a:xfrm>
        </p:spPr>
        <p:txBody>
          <a:bodyPr/>
          <a:lstStyle/>
          <a:p>
            <a:r>
              <a:rPr lang="es-SV" b="1" dirty="0" smtClean="0">
                <a:latin typeface="Arial" pitchFamily="34" charset="0"/>
                <a:cs typeface="Arial" pitchFamily="34" charset="0"/>
              </a:rPr>
              <a:t>las acciones o aportaciones siempre serán nominativas. El socio solo tiene derecho a un voto, no importando el numero de acciones que tenga.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764704"/>
            <a:ext cx="7772400" cy="4572000"/>
          </a:xfrm>
        </p:spPr>
        <p:txBody>
          <a:bodyPr/>
          <a:lstStyle/>
          <a:p>
            <a:r>
              <a:rPr lang="es-SV" b="1" dirty="0" smtClean="0"/>
              <a:t>La responsabilidad de un socio no podrá ser mayor a la cantidad de dinero que halla suscrito.</a:t>
            </a:r>
          </a:p>
          <a:p>
            <a:endParaRPr lang="es-SV" b="1" dirty="0" smtClean="0"/>
          </a:p>
          <a:p>
            <a:endParaRPr lang="es-SV" b="1" dirty="0" smtClean="0"/>
          </a:p>
          <a:p>
            <a:r>
              <a:rPr lang="es-SV" b="1" dirty="0" smtClean="0"/>
              <a:t>Después de la firma tiene que elegir si su responsabilidad será limitada o ilimitada.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sz="3200" dirty="0" smtClean="0">
                <a:latin typeface="Algerian" pitchFamily="82" charset="0"/>
              </a:rPr>
              <a:t>Son fines de las Asociaciones Cooperativas, los siguientes:</a:t>
            </a: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783560"/>
            <a:ext cx="8507288" cy="457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SV" dirty="0" smtClean="0"/>
              <a:t/>
            </a:r>
            <a:br>
              <a:rPr lang="es-SV" dirty="0" smtClean="0"/>
            </a:br>
            <a:r>
              <a:rPr lang="es-SV" sz="3300" b="1" dirty="0" smtClean="0">
                <a:latin typeface="Arial" pitchFamily="34" charset="0"/>
                <a:cs typeface="Arial" pitchFamily="34" charset="0"/>
              </a:rPr>
              <a:t>a) Procurar mediante el esfuerzo propio y la ayuda mutua, el desarrollo y mejoramiento social, económico y cultural de sus Asociados y de la comunidad, a través de la gestión democrática en la producción y distribución de los bienes y </a:t>
            </a:r>
            <a:r>
              <a:rPr lang="es-SV" sz="3300" b="1" dirty="0" smtClean="0">
                <a:latin typeface="Arial" pitchFamily="34" charset="0"/>
                <a:cs typeface="Arial" pitchFamily="34" charset="0"/>
              </a:rPr>
              <a:t>servicios </a:t>
            </a:r>
          </a:p>
          <a:p>
            <a:pPr>
              <a:buNone/>
            </a:pPr>
            <a:r>
              <a:rPr lang="es-SV" sz="33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SV" sz="3300" b="1" dirty="0" smtClean="0">
                <a:latin typeface="Arial" pitchFamily="34" charset="0"/>
                <a:cs typeface="Arial" pitchFamily="34" charset="0"/>
              </a:rPr>
              <a:t>    b) </a:t>
            </a:r>
            <a:r>
              <a:rPr lang="es-SV" sz="3300" b="1" dirty="0" smtClean="0">
                <a:latin typeface="Arial" pitchFamily="34" charset="0"/>
                <a:cs typeface="Arial" pitchFamily="34" charset="0"/>
              </a:rPr>
              <a:t>Representar y defender los intereses de sus Asociados;</a:t>
            </a:r>
          </a:p>
          <a:p>
            <a:pPr>
              <a:buNone/>
            </a:pPr>
            <a:r>
              <a:rPr lang="es-SV" sz="3300" b="1" dirty="0" smtClean="0">
                <a:latin typeface="Arial" pitchFamily="34" charset="0"/>
                <a:cs typeface="Arial" pitchFamily="34" charset="0"/>
              </a:rPr>
              <a:t>     c</a:t>
            </a:r>
            <a:r>
              <a:rPr lang="es-SV" sz="3300" b="1" dirty="0" smtClean="0">
                <a:latin typeface="Arial" pitchFamily="34" charset="0"/>
                <a:cs typeface="Arial" pitchFamily="34" charset="0"/>
              </a:rPr>
              <a:t>) Prestar, facilitar y gestionar servicios de asistencia técnica a sus </a:t>
            </a:r>
            <a:r>
              <a:rPr lang="es-SV" sz="3300" b="1" dirty="0" smtClean="0">
                <a:latin typeface="Arial" pitchFamily="34" charset="0"/>
                <a:cs typeface="Arial" pitchFamily="34" charset="0"/>
              </a:rPr>
              <a:t>Asociados.</a:t>
            </a:r>
          </a:p>
          <a:p>
            <a:pPr>
              <a:buNone/>
            </a:pPr>
            <a:r>
              <a:rPr lang="es-SV" sz="33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SV" sz="3300" b="1" dirty="0" smtClean="0">
                <a:latin typeface="Arial" pitchFamily="34" charset="0"/>
                <a:cs typeface="Arial" pitchFamily="34" charset="0"/>
              </a:rPr>
              <a:t>    Fomentar </a:t>
            </a:r>
            <a:r>
              <a:rPr lang="es-SV" sz="3300" b="1" dirty="0" smtClean="0">
                <a:latin typeface="Arial" pitchFamily="34" charset="0"/>
                <a:cs typeface="Arial" pitchFamily="34" charset="0"/>
              </a:rPr>
              <a:t>el desarrollo y fortalecimiento del Movimiento Cooperativo a través de la integración económica y social de éste;</a:t>
            </a:r>
          </a:p>
          <a:p>
            <a:pPr>
              <a:buNone/>
            </a:pPr>
            <a:endParaRPr lang="es-SV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556792"/>
            <a:ext cx="8229600" cy="3877040"/>
          </a:xfrm>
        </p:spPr>
        <p:txBody>
          <a:bodyPr>
            <a:normAutofit fontScale="90000"/>
            <a:scene3d>
              <a:camera prst="isometricOffAxis1Righ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s-SV" sz="9600" b="1" dirty="0" smtClean="0">
                <a:ln w="57150" cmpd="sng">
                  <a:solidFill>
                    <a:schemeClr val="accent1">
                      <a:lumMod val="60000"/>
                      <a:lumOff val="4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Sociedades Cooperativas.</a:t>
            </a:r>
            <a:endParaRPr lang="es-SV" sz="9600" b="1" dirty="0">
              <a:ln w="57150" cmpd="sng">
                <a:solidFill>
                  <a:schemeClr val="accent1">
                    <a:lumMod val="60000"/>
                    <a:lumOff val="40000"/>
                    <a:alpha val="5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692696"/>
            <a:ext cx="7772400" cy="5184576"/>
          </a:xfrm>
        </p:spPr>
        <p:txBody>
          <a:bodyPr>
            <a:normAutofit/>
            <a:scene3d>
              <a:camera prst="perspectiveFront"/>
              <a:lightRig rig="threePt" dir="t"/>
            </a:scene3d>
          </a:bodyPr>
          <a:lstStyle/>
          <a:p>
            <a:pPr algn="ctr">
              <a:buNone/>
            </a:pPr>
            <a:r>
              <a:rPr lang="es-SV" sz="44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6350" stA="55000" endA="50" endPos="85000" dist="29997" dir="5400000" sy="-100000" algn="bl" rotWithShape="0"/>
                </a:effectLst>
                <a:latin typeface="Arial" pitchFamily="34" charset="0"/>
                <a:cs typeface="Arial" pitchFamily="34" charset="0"/>
              </a:rPr>
              <a:t>Organigrama </a:t>
            </a:r>
          </a:p>
          <a:p>
            <a:pPr algn="ctr">
              <a:buNone/>
            </a:pPr>
            <a:r>
              <a:rPr lang="es-SV" sz="44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6350" stA="55000" endA="50" endPos="85000" dist="29997" dir="5400000" sy="-100000" algn="bl" rotWithShape="0"/>
                </a:effectLst>
                <a:latin typeface="Arial" pitchFamily="34" charset="0"/>
                <a:cs typeface="Arial" pitchFamily="34" charset="0"/>
              </a:rPr>
              <a:t>de una</a:t>
            </a:r>
          </a:p>
          <a:p>
            <a:pPr algn="ctr">
              <a:buNone/>
            </a:pPr>
            <a:r>
              <a:rPr lang="es-SV" sz="44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6350" stA="55000" endA="50" endPos="85000" dist="29997" dir="5400000" sy="-100000" algn="bl" rotWithShape="0"/>
                </a:effectLst>
                <a:latin typeface="Arial" pitchFamily="34" charset="0"/>
                <a:cs typeface="Arial" pitchFamily="34" charset="0"/>
              </a:rPr>
              <a:t> sociedad </a:t>
            </a:r>
          </a:p>
          <a:p>
            <a:pPr algn="ctr">
              <a:buNone/>
            </a:pPr>
            <a:r>
              <a:rPr lang="es-SV" sz="54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6350" stA="55000" endA="50" endPos="85000" dist="29997" dir="5400000" sy="-100000" algn="bl" rotWithShape="0"/>
                </a:effectLst>
                <a:latin typeface="Arial" pitchFamily="34" charset="0"/>
                <a:cs typeface="Arial" pitchFamily="34" charset="0"/>
              </a:rPr>
              <a:t>cooperativa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25-8ad2a03bb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8820472" cy="6858000"/>
          </a:xfrm>
        </p:spPr>
      </p:pic>
      <p:sp>
        <p:nvSpPr>
          <p:cNvPr id="5" name="4 Rectángulo"/>
          <p:cNvSpPr/>
          <p:nvPr/>
        </p:nvSpPr>
        <p:spPr>
          <a:xfrm>
            <a:off x="3203848" y="1052736"/>
            <a:ext cx="2664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b="1" dirty="0" smtClean="0"/>
              <a:t>      Junta </a:t>
            </a:r>
            <a:r>
              <a:rPr lang="es-SV" b="1" dirty="0"/>
              <a:t>general </a:t>
            </a:r>
            <a:r>
              <a:rPr lang="es-SV" b="1" dirty="0" smtClean="0"/>
              <a:t>de                  accionistas</a:t>
            </a:r>
            <a:endParaRPr lang="es-SV" b="1" dirty="0"/>
          </a:p>
        </p:txBody>
      </p:sp>
      <p:sp>
        <p:nvSpPr>
          <p:cNvPr id="6" name="5 Rectángulo"/>
          <p:cNvSpPr/>
          <p:nvPr/>
        </p:nvSpPr>
        <p:spPr>
          <a:xfrm>
            <a:off x="1331640" y="2636912"/>
            <a:ext cx="23762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b="1" dirty="0" smtClean="0"/>
              <a:t>Junta directiva</a:t>
            </a:r>
          </a:p>
          <a:p>
            <a:pPr algn="ctr"/>
            <a:r>
              <a:rPr lang="es-SV" b="1" dirty="0" smtClean="0"/>
              <a:t>-presidente</a:t>
            </a:r>
          </a:p>
          <a:p>
            <a:pPr algn="ctr"/>
            <a:r>
              <a:rPr lang="es-SV" b="1" dirty="0" smtClean="0"/>
              <a:t>-Tesorero</a:t>
            </a:r>
          </a:p>
          <a:p>
            <a:pPr algn="ctr"/>
            <a:r>
              <a:rPr lang="es-SV" b="1" dirty="0" smtClean="0"/>
              <a:t>-Secretario</a:t>
            </a:r>
          </a:p>
          <a:p>
            <a:pPr algn="ctr"/>
            <a:r>
              <a:rPr lang="es-SV" b="1" dirty="0" smtClean="0"/>
              <a:t>-suplente</a:t>
            </a:r>
            <a:endParaRPr lang="es-SV" b="1" dirty="0"/>
          </a:p>
        </p:txBody>
      </p:sp>
      <p:sp>
        <p:nvSpPr>
          <p:cNvPr id="7" name="6 Rectángulo"/>
          <p:cNvSpPr/>
          <p:nvPr/>
        </p:nvSpPr>
        <p:spPr>
          <a:xfrm>
            <a:off x="6228184" y="3356992"/>
            <a:ext cx="2779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b="1" dirty="0" smtClean="0"/>
              <a:t>Auditoria interna y externa</a:t>
            </a:r>
            <a:endParaRPr lang="es-SV" dirty="0"/>
          </a:p>
        </p:txBody>
      </p:sp>
      <p:sp>
        <p:nvSpPr>
          <p:cNvPr id="9" name="8 Rectángulo"/>
          <p:cNvSpPr/>
          <p:nvPr/>
        </p:nvSpPr>
        <p:spPr>
          <a:xfrm>
            <a:off x="4211960" y="4581128"/>
            <a:ext cx="19442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/>
              <a:t/>
            </a:r>
            <a:br>
              <a:rPr lang="es-SV" b="1" dirty="0"/>
            </a:br>
            <a:r>
              <a:rPr lang="es-SV" b="1" dirty="0"/>
              <a:t>Gerente general</a:t>
            </a: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10" name="9 Rectángulo"/>
          <p:cNvSpPr/>
          <p:nvPr/>
        </p:nvSpPr>
        <p:spPr>
          <a:xfrm>
            <a:off x="-468560" y="55172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SV" b="1" dirty="0"/>
              <a:t>Gerente </a:t>
            </a:r>
            <a:r>
              <a:rPr lang="es-SV" b="1" dirty="0" smtClean="0"/>
              <a:t>de </a:t>
            </a:r>
          </a:p>
          <a:p>
            <a:pPr algn="ctr"/>
            <a:r>
              <a:rPr lang="es-SV" b="1" dirty="0" smtClean="0"/>
              <a:t>administración</a:t>
            </a:r>
            <a:endParaRPr lang="es-SV" b="1" dirty="0"/>
          </a:p>
          <a:p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11" name="10 Rectángulo"/>
          <p:cNvSpPr/>
          <p:nvPr/>
        </p:nvSpPr>
        <p:spPr>
          <a:xfrm>
            <a:off x="7452320" y="5013176"/>
            <a:ext cx="1224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b="1" dirty="0" smtClean="0"/>
              <a:t>Gerente</a:t>
            </a:r>
          </a:p>
          <a:p>
            <a:pPr algn="ctr"/>
            <a:r>
              <a:rPr lang="es-SV" b="1" dirty="0"/>
              <a:t> financiero</a:t>
            </a:r>
            <a:endParaRPr lang="es-SV" dirty="0"/>
          </a:p>
        </p:txBody>
      </p:sp>
      <p:sp>
        <p:nvSpPr>
          <p:cNvPr id="12" name="11 Rectángulo"/>
          <p:cNvSpPr/>
          <p:nvPr/>
        </p:nvSpPr>
        <p:spPr>
          <a:xfrm>
            <a:off x="7596336" y="6165304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b="1" dirty="0"/>
              <a:t>contador</a:t>
            </a:r>
            <a:endParaRPr lang="es-SV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620688"/>
            <a:ext cx="7772400" cy="5734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SV" sz="5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Capital </a:t>
            </a:r>
          </a:p>
          <a:p>
            <a:pPr algn="ctr">
              <a:buNone/>
            </a:pPr>
            <a:r>
              <a:rPr lang="es-SV" sz="5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de una </a:t>
            </a:r>
          </a:p>
          <a:p>
            <a:pPr algn="ctr">
              <a:buNone/>
            </a:pPr>
            <a:r>
              <a:rPr lang="es-SV" sz="5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sociedad </a:t>
            </a:r>
          </a:p>
          <a:p>
            <a:pPr algn="ctr">
              <a:buNone/>
            </a:pPr>
            <a:r>
              <a:rPr lang="es-SV" sz="6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  <a:latin typeface="Arial" pitchFamily="34" charset="0"/>
                <a:cs typeface="Arial" pitchFamily="34" charset="0"/>
              </a:rPr>
              <a:t>cooperativa</a:t>
            </a:r>
            <a:endParaRPr lang="es-SV" sz="60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404664"/>
            <a:ext cx="7772400" cy="59508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SV" b="1" dirty="0" smtClean="0">
                <a:latin typeface="Arial" pitchFamily="34" charset="0"/>
                <a:cs typeface="Arial" pitchFamily="34" charset="0"/>
              </a:rPr>
              <a:t>   El capital social esta representado por la suma del valor establecido en la escritura social para las acciones prometidas por los socios o accionistas, que es lo que constituye el patrimonio de la sociedad. El que el numero de socios pueda aumentarse o disminuirse (no menos de diez socios) es lo que ocasiona que las sociedades cooperativas sean de capital variable, siempre y cuando el capital su capital no sea inferior a $2,000.00 establecido por la ley.</a:t>
            </a:r>
            <a:endParaRPr lang="es-SV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692696"/>
            <a:ext cx="7772400" cy="5662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SV" sz="54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Ravie" pitchFamily="82" charset="0"/>
              </a:rPr>
              <a:t>Gracias</a:t>
            </a:r>
          </a:p>
          <a:p>
            <a:pPr algn="ctr">
              <a:buNone/>
            </a:pPr>
            <a:r>
              <a:rPr lang="es-SV" sz="54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Ravie" pitchFamily="82" charset="0"/>
              </a:rPr>
              <a:t> por su atención! Pasen un buen día</a:t>
            </a:r>
            <a:r>
              <a:rPr lang="es-SV" sz="54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Ravie" pitchFamily="82" charset="0"/>
              </a:rPr>
              <a:t>.</a:t>
            </a:r>
            <a:endParaRPr lang="es-SV" sz="5400" dirty="0">
              <a:ln>
                <a:solidFill>
                  <a:schemeClr val="tx1"/>
                </a:solidFill>
              </a:ln>
              <a:solidFill>
                <a:schemeClr val="accent2">
                  <a:lumMod val="5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Ravie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8204448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SV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¿Qué es una sociedad?</a:t>
            </a:r>
          </a:p>
          <a:p>
            <a:pPr>
              <a:buNone/>
            </a:pPr>
            <a:endParaRPr lang="es-SV" sz="28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SV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s-SV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  Una asociación autónoma de personas  que se han unido voluntariamente para formar una organización democrática cuya               administración y gestión debe llevarse a cabo de la forma que acuerden los socios.</a:t>
            </a:r>
            <a:endParaRPr lang="es-SV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b="1" dirty="0" smtClean="0"/>
              <a:t>DEFINICIÓN.</a:t>
            </a: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412776"/>
            <a:ext cx="777240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SV" dirty="0" smtClean="0"/>
              <a:t>     </a:t>
            </a:r>
            <a:r>
              <a:rPr lang="es-SV" b="1" dirty="0" smtClean="0">
                <a:latin typeface="Arial" pitchFamily="34" charset="0"/>
                <a:cs typeface="Arial" pitchFamily="34" charset="0"/>
              </a:rPr>
              <a:t>La sociedad cooperativa es una forma de organización social integrada por personas físicas con base en intereses comunes y en los principios de solidaridad, esfuerzo propio y ayuda mutua, con el propósito de satisfacer necesidades individuales y colectivas, a través de la realización de actividades económicas de producción, distribución y consumo de bienes y servicios.</a:t>
            </a:r>
          </a:p>
          <a:p>
            <a:endParaRPr lang="es-SV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r>
              <a:rPr lang="es-SV" dirty="0" smtClean="0"/>
              <a:t>¿Qué es una sociedad cooperativa?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10800000" flipV="1">
            <a:off x="0" y="1628800"/>
            <a:ext cx="9144000" cy="4032448"/>
          </a:xfrm>
        </p:spPr>
        <p:txBody>
          <a:bodyPr anchor="ctr">
            <a:normAutofit fontScale="92500"/>
          </a:bodyPr>
          <a:lstStyle/>
          <a:p>
            <a:pPr>
              <a:buNone/>
            </a:pPr>
            <a:r>
              <a:rPr lang="es-SV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</a:t>
            </a:r>
            <a:r>
              <a:rPr lang="es-SV" sz="3200" b="1" dirty="0" smtClean="0"/>
              <a:t> </a:t>
            </a:r>
            <a:r>
              <a:rPr lang="es-SV" sz="3200" b="1" dirty="0" smtClean="0">
                <a:latin typeface="Arial" pitchFamily="34" charset="0"/>
                <a:cs typeface="Arial" pitchFamily="34" charset="0"/>
              </a:rPr>
              <a:t>Es una sociedad mercantil que se constituye bajo razón social o denominación de capital variable, dividido en cuotas o participaciones sociales, o bien dividido en acciones. Cuya actividad social se presta exclusivamente a favor de los socios, los que responden limitada o ilimitadamente por las operaciones sociales, según la forma adoptada.</a:t>
            </a:r>
            <a:endParaRPr lang="es-SV" sz="3200" dirty="0">
              <a:solidFill>
                <a:schemeClr val="accent5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476672"/>
            <a:ext cx="7772400" cy="5878888"/>
          </a:xfrm>
        </p:spPr>
        <p:txBody>
          <a:bodyPr/>
          <a:lstStyle/>
          <a:p>
            <a:pPr>
              <a:buNone/>
            </a:pPr>
            <a:r>
              <a:rPr lang="es-SV" dirty="0" smtClean="0"/>
              <a:t>    </a:t>
            </a:r>
          </a:p>
          <a:p>
            <a:pPr>
              <a:buNone/>
            </a:pPr>
            <a:r>
              <a:rPr lang="es-SV" dirty="0" smtClean="0"/>
              <a:t>    </a:t>
            </a:r>
            <a:r>
              <a:rPr lang="es-SV" b="1" dirty="0" smtClean="0">
                <a:latin typeface="Arial" pitchFamily="34" charset="0"/>
                <a:cs typeface="Arial" pitchFamily="34" charset="0"/>
              </a:rPr>
              <a:t>Su intención es hacer frente a sus necesidades y aspiraciones económicas, sociales y culturales comunes haciendo uso de una empresa. La diversidad de necesidades y aspiraciones (trabajo, consumo, comercialización conjunta, enseñanza, crédito, etc.) de los socios, que conforman el objeto social o actividad corporativizada de estas empresas</a:t>
            </a:r>
            <a:endParaRPr lang="es-SV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914400"/>
          </a:xfrm>
        </p:spPr>
        <p:txBody>
          <a:bodyPr/>
          <a:lstStyle/>
          <a:p>
            <a:pPr algn="ctr"/>
            <a:r>
              <a:rPr lang="es-SV" b="1" dirty="0" smtClean="0"/>
              <a:t>TIPOS DE SOCIEDADES COOPERATIVAS.</a:t>
            </a: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628800"/>
            <a:ext cx="777240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SV" b="1" dirty="0" smtClean="0">
                <a:latin typeface="Arial" pitchFamily="34" charset="0"/>
                <a:cs typeface="Arial" pitchFamily="34" charset="0"/>
              </a:rPr>
              <a:t>    Estas sociedades cooperativas pueden ser de dos tipos:</a:t>
            </a:r>
          </a:p>
          <a:p>
            <a:pPr lvl="0"/>
            <a:r>
              <a:rPr lang="es-SV" b="1" dirty="0" smtClean="0">
                <a:latin typeface="Arial" pitchFamily="34" charset="0"/>
                <a:cs typeface="Arial" pitchFamily="34" charset="0"/>
              </a:rPr>
              <a:t>Ordinarias.- Son aquellas en que para funcionar requieren únicamente de su constitución legal.</a:t>
            </a:r>
          </a:p>
          <a:p>
            <a:pPr lvl="0"/>
            <a:r>
              <a:rPr lang="es-SV" b="1" dirty="0" smtClean="0">
                <a:latin typeface="Arial" pitchFamily="34" charset="0"/>
                <a:cs typeface="Arial" pitchFamily="34" charset="0"/>
              </a:rPr>
              <a:t>De participación Estatal.- Son aquellas en las que se asocien con autoridades federales, estatales o municipales, para la explotación de unidades productoras o de servicios públicos, dados en administración, o para financiar proyectos de desarrollo económico a niveles local, regional o nacional.</a:t>
            </a:r>
          </a:p>
          <a:p>
            <a:endParaRPr lang="es-SV" dirty="0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3888432"/>
          </a:xfrm>
        </p:spPr>
        <p:txBody>
          <a:bodyPr/>
          <a:lstStyle/>
          <a:p>
            <a:pPr>
              <a:buNone/>
            </a:pPr>
            <a:r>
              <a:rPr lang="es-SV" sz="72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Tipos</a:t>
            </a:r>
            <a:r>
              <a:rPr lang="es-SV" sz="72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SV" sz="72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de</a:t>
            </a:r>
            <a:r>
              <a:rPr lang="es-SV" sz="72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es-SV" sz="72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cooperativas</a:t>
            </a:r>
          </a:p>
          <a:p>
            <a:pPr>
              <a:buNone/>
            </a:pP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perspectiveAbove"/>
              <a:lightRig rig="threePt" dir="t"/>
            </a:scene3d>
          </a:bodyPr>
          <a:lstStyle/>
          <a:p>
            <a:r>
              <a:rPr lang="es-SV" sz="4400" b="1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Cooperativas de Consumo:</a:t>
            </a:r>
            <a:br>
              <a:rPr lang="es-SV" sz="4400" b="1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es-SV" sz="4400" b="1" spc="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9427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SV" sz="2400" b="1" dirty="0" smtClean="0"/>
              <a:t>     </a:t>
            </a:r>
            <a:r>
              <a:rPr lang="es-SV" sz="3200" b="1" dirty="0" smtClean="0">
                <a:latin typeface="Arial" pitchFamily="34" charset="0"/>
                <a:cs typeface="Arial" pitchFamily="34" charset="0"/>
              </a:rPr>
              <a:t>Son aquellas en las cuales interviene personas que adquieren o que  se aprovisionan de mercancías, bienes o servicios para, sus hogares o sus actividades comerciales. En las cooperativas de consumo el objetivo básico se fundamenta en anteponer el interés del consumidor, al del comerciante el intermediar</a:t>
            </a:r>
          </a:p>
          <a:p>
            <a:pPr>
              <a:buNone/>
            </a:pPr>
            <a:r>
              <a:rPr lang="es-SV" sz="2400" dirty="0" smtClean="0"/>
              <a:t>    </a:t>
            </a:r>
            <a:br>
              <a:rPr lang="es-SV" sz="2400" dirty="0" smtClean="0"/>
            </a:br>
            <a:endParaRPr lang="es-SV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266</TotalTime>
  <Words>760</Words>
  <Application>Microsoft Office PowerPoint</Application>
  <PresentationFormat>Presentación en pantalla (4:3)</PresentationFormat>
  <Paragraphs>77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Metro</vt:lpstr>
      <vt:lpstr>Instituto Nacional de Soyapango.</vt:lpstr>
      <vt:lpstr>Sociedades Cooperativas.</vt:lpstr>
      <vt:lpstr>Diapositiva 3</vt:lpstr>
      <vt:lpstr>DEFINICIÓN. </vt:lpstr>
      <vt:lpstr>¿Qué es una sociedad cooperativa?</vt:lpstr>
      <vt:lpstr>Diapositiva 6</vt:lpstr>
      <vt:lpstr>TIPOS DE SOCIEDADES COOPERATIVAS. </vt:lpstr>
      <vt:lpstr>Diapositiva 8</vt:lpstr>
      <vt:lpstr>Cooperativas de Consumo: </vt:lpstr>
      <vt:lpstr>Cooperativas de Producción </vt:lpstr>
      <vt:lpstr>Cooperativa de producción industrial</vt:lpstr>
      <vt:lpstr>Cooperativas de producción agrícola.</vt:lpstr>
      <vt:lpstr>Cooperativa mixta</vt:lpstr>
      <vt:lpstr>Cooperativas de servicio</vt:lpstr>
      <vt:lpstr>Características  de las sociedades cooperativas.</vt:lpstr>
      <vt:lpstr>Diapositiva 16</vt:lpstr>
      <vt:lpstr>Diapositiva 17</vt:lpstr>
      <vt:lpstr>Diapositiva 18</vt:lpstr>
      <vt:lpstr>Son fines de las Asociaciones Cooperativas, los siguientes: </vt:lpstr>
      <vt:lpstr>Diapositiva 20</vt:lpstr>
      <vt:lpstr>Diapositiva 21</vt:lpstr>
      <vt:lpstr>Diapositiva 22</vt:lpstr>
      <vt:lpstr>Diapositiva 23</vt:lpstr>
      <vt:lpstr>Diapositiva 24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Nacional de Soyapango.</dc:title>
  <dc:creator>carlos</dc:creator>
  <cp:lastModifiedBy>carlos</cp:lastModifiedBy>
  <cp:revision>27</cp:revision>
  <dcterms:created xsi:type="dcterms:W3CDTF">2011-09-04T14:03:27Z</dcterms:created>
  <dcterms:modified xsi:type="dcterms:W3CDTF">2011-09-07T23:30:37Z</dcterms:modified>
</cp:coreProperties>
</file>